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4"/>
  </p:notesMasterIdLst>
  <p:handoutMasterIdLst>
    <p:handoutMasterId r:id="rId35"/>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2" r:id="rId21"/>
    <p:sldId id="293" r:id="rId22"/>
    <p:sldId id="294" r:id="rId23"/>
    <p:sldId id="295" r:id="rId24"/>
    <p:sldId id="296" r:id="rId25"/>
    <p:sldId id="297" r:id="rId26"/>
    <p:sldId id="298" r:id="rId27"/>
    <p:sldId id="317" r:id="rId28"/>
    <p:sldId id="309" r:id="rId29"/>
    <p:sldId id="324" r:id="rId30"/>
    <p:sldId id="322" r:id="rId31"/>
    <p:sldId id="323" r:id="rId32"/>
    <p:sldId id="270" r:id="rId3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3.xlsm"/></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4.xlsm"/></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5.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6.xlsm"/></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898"/>
          <c:y val="0.11939964157706111"/>
          <c:w val="0.49555878552971916"/>
          <c:h val="0.78558627752176136"/>
        </c:manualLayout>
      </c:layout>
      <c:pieChart>
        <c:varyColors val="1"/>
        <c:ser>
          <c:idx val="0"/>
          <c:order val="0"/>
          <c:spPr>
            <a:solidFill>
              <a:srgbClr val="8D6E97"/>
            </a:solidFill>
          </c:spPr>
          <c:dPt>
            <c:idx val="0"/>
            <c:bubble3D val="0"/>
            <c:spPr>
              <a:solidFill>
                <a:srgbClr val="4A7729"/>
              </a:solidFill>
            </c:spPr>
            <c:extLst xmlns:c16r2="http://schemas.microsoft.com/office/drawing/2015/06/chart">
              <c:ext xmlns:c16="http://schemas.microsoft.com/office/drawing/2014/chart" uri="{C3380CC4-5D6E-409C-BE32-E72D297353CC}">
                <c16:uniqueId val="{00000000-61B7-48D4-8EF9-122DF9AAE889}"/>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44</c:v>
                </c:pt>
                <c:pt idx="1">
                  <c:v>101</c:v>
                </c:pt>
              </c:numCache>
            </c:numRef>
          </c:val>
          <c:extLst xmlns:c16r2="http://schemas.microsoft.com/office/drawing/2015/06/chart">
            <c:ext xmlns:c16="http://schemas.microsoft.com/office/drawing/2014/chart" uri="{C3380CC4-5D6E-409C-BE32-E72D297353CC}">
              <c16:uniqueId val="{00000001-61B7-48D4-8EF9-122DF9AAE88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48"/>
          <c:y val="0.42898713517665465"/>
          <c:w val="0.16621568152454799"/>
          <c:h val="0.15896889400921851"/>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34395177051"/>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73</c:v>
                </c:pt>
                <c:pt idx="1">
                  <c:v>83</c:v>
                </c:pt>
              </c:numCache>
            </c:numRef>
          </c:val>
          <c:extLst xmlns:c16r2="http://schemas.microsoft.com/office/drawing/2015/06/chart">
            <c:ext xmlns:c16="http://schemas.microsoft.com/office/drawing/2014/chart" uri="{C3380CC4-5D6E-409C-BE32-E72D297353CC}">
              <c16:uniqueId val="{00000000-ED84-44DE-A496-D6E17898B09E}"/>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74</c:v>
                </c:pt>
              </c:numCache>
            </c:numRef>
          </c:val>
          <c:extLst xmlns:c16r2="http://schemas.microsoft.com/office/drawing/2015/06/chart">
            <c:ext xmlns:c16="http://schemas.microsoft.com/office/drawing/2014/chart" uri="{C3380CC4-5D6E-409C-BE32-E72D297353CC}">
              <c16:uniqueId val="{00000001-ED84-44DE-A496-D6E17898B09E}"/>
            </c:ext>
          </c:extLst>
        </c:ser>
        <c:ser>
          <c:idx val="2"/>
          <c:order val="2"/>
          <c:tx>
            <c:strRef>
              <c:f>Blad1!$D$1</c:f>
              <c:strCache>
                <c:ptCount val="1"/>
                <c:pt idx="0">
                  <c:v>Riket</c:v>
                </c:pt>
              </c:strCache>
            </c:strRef>
          </c:tx>
          <c:spPr>
            <a:solidFill>
              <a:srgbClr val="ED8B00"/>
            </a:solidFill>
            <a:ln>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2-ED84-44DE-A496-D6E17898B09E}"/>
            </c:ext>
          </c:extLst>
        </c:ser>
        <c:dLbls>
          <c:showLegendKey val="0"/>
          <c:showVal val="0"/>
          <c:showCatName val="0"/>
          <c:showSerName val="0"/>
          <c:showPercent val="0"/>
          <c:showBubbleSize val="0"/>
        </c:dLbls>
        <c:gapWidth val="100"/>
        <c:axId val="41345408"/>
        <c:axId val="41346944"/>
      </c:barChart>
      <c:catAx>
        <c:axId val="41345408"/>
        <c:scaling>
          <c:orientation val="minMax"/>
        </c:scaling>
        <c:delete val="1"/>
        <c:axPos val="l"/>
        <c:numFmt formatCode="General" sourceLinked="0"/>
        <c:majorTickMark val="in"/>
        <c:minorTickMark val="none"/>
        <c:tickLblPos val="none"/>
        <c:crossAx val="41346944"/>
        <c:crosses val="autoZero"/>
        <c:auto val="1"/>
        <c:lblAlgn val="ctr"/>
        <c:lblOffset val="100"/>
        <c:noMultiLvlLbl val="0"/>
      </c:catAx>
      <c:valAx>
        <c:axId val="41346944"/>
        <c:scaling>
          <c:orientation val="minMax"/>
          <c:max val="100"/>
          <c:min val="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168512852308355"/>
              <c:y val="0.9057635597450192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134540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52669632893367"/>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Blad1!$B$2:$B$4</c:f>
              <c:numCache>
                <c:formatCode>General</c:formatCode>
                <c:ptCount val="3"/>
                <c:pt idx="0">
                  <c:v>69</c:v>
                </c:pt>
                <c:pt idx="1">
                  <c:v>52</c:v>
                </c:pt>
                <c:pt idx="2">
                  <c:v>77</c:v>
                </c:pt>
              </c:numCache>
            </c:numRef>
          </c:val>
          <c:extLst xmlns:c16r2="http://schemas.microsoft.com/office/drawing/2015/06/chart">
            <c:ext xmlns:c16="http://schemas.microsoft.com/office/drawing/2014/chart" uri="{C3380CC4-5D6E-409C-BE32-E72D297353CC}">
              <c16:uniqueId val="{00000000-5EF1-431F-BC51-3EA9EF8BC255}"/>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Blad1!$C$2:$C$4</c:f>
              <c:numCache>
                <c:formatCode>General</c:formatCode>
                <c:ptCount val="3"/>
                <c:pt idx="0">
                  <c:v>62</c:v>
                </c:pt>
                <c:pt idx="1">
                  <c:v>48</c:v>
                </c:pt>
                <c:pt idx="2">
                  <c:v>72</c:v>
                </c:pt>
              </c:numCache>
            </c:numRef>
          </c:val>
          <c:extLst xmlns:c16r2="http://schemas.microsoft.com/office/drawing/2015/06/chart">
            <c:ext xmlns:c16="http://schemas.microsoft.com/office/drawing/2014/chart" uri="{C3380CC4-5D6E-409C-BE32-E72D297353CC}">
              <c16:uniqueId val="{00000001-5EF1-431F-BC51-3EA9EF8BC255}"/>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Blad1!$D$2:$D$4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2-5EF1-431F-BC51-3EA9EF8BC255}"/>
            </c:ext>
          </c:extLst>
        </c:ser>
        <c:dLbls>
          <c:showLegendKey val="0"/>
          <c:showVal val="0"/>
          <c:showCatName val="0"/>
          <c:showSerName val="0"/>
          <c:showPercent val="0"/>
          <c:showBubbleSize val="0"/>
        </c:dLbls>
        <c:gapWidth val="100"/>
        <c:axId val="137261440"/>
        <c:axId val="137262976"/>
      </c:barChart>
      <c:catAx>
        <c:axId val="137261440"/>
        <c:scaling>
          <c:orientation val="minMax"/>
        </c:scaling>
        <c:delete val="1"/>
        <c:axPos val="l"/>
        <c:numFmt formatCode="General" sourceLinked="0"/>
        <c:majorTickMark val="in"/>
        <c:minorTickMark val="none"/>
        <c:tickLblPos val="none"/>
        <c:crossAx val="137262976"/>
        <c:crosses val="autoZero"/>
        <c:auto val="1"/>
        <c:lblAlgn val="ctr"/>
        <c:lblOffset val="100"/>
        <c:noMultiLvlLbl val="0"/>
      </c:catAx>
      <c:valAx>
        <c:axId val="13726297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208843604576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726144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69127371364E-2"/>
          <c:w val="0.5225394691093479"/>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86</c:v>
                </c:pt>
                <c:pt idx="1">
                  <c:v>96</c:v>
                </c:pt>
              </c:numCache>
            </c:numRef>
          </c:val>
          <c:extLst xmlns:c16r2="http://schemas.microsoft.com/office/drawing/2015/06/chart">
            <c:ext xmlns:c16="http://schemas.microsoft.com/office/drawing/2014/chart" uri="{C3380CC4-5D6E-409C-BE32-E72D297353CC}">
              <c16:uniqueId val="{00000000-277D-49E2-8324-673D057A6AF4}"/>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80</c:v>
                </c:pt>
                <c:pt idx="1">
                  <c:v>94</c:v>
                </c:pt>
              </c:numCache>
            </c:numRef>
          </c:val>
          <c:extLst xmlns:c16r2="http://schemas.microsoft.com/office/drawing/2015/06/chart">
            <c:ext xmlns:c16="http://schemas.microsoft.com/office/drawing/2014/chart" uri="{C3380CC4-5D6E-409C-BE32-E72D297353CC}">
              <c16:uniqueId val="{00000001-277D-49E2-8324-673D057A6AF4}"/>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2-277D-49E2-8324-673D057A6AF4}"/>
            </c:ext>
          </c:extLst>
        </c:ser>
        <c:dLbls>
          <c:showLegendKey val="0"/>
          <c:showVal val="0"/>
          <c:showCatName val="0"/>
          <c:showSerName val="0"/>
          <c:showPercent val="0"/>
          <c:showBubbleSize val="0"/>
        </c:dLbls>
        <c:gapWidth val="100"/>
        <c:axId val="137307648"/>
        <c:axId val="137309184"/>
      </c:barChart>
      <c:catAx>
        <c:axId val="137307648"/>
        <c:scaling>
          <c:orientation val="minMax"/>
        </c:scaling>
        <c:delete val="1"/>
        <c:axPos val="l"/>
        <c:numFmt formatCode="General" sourceLinked="0"/>
        <c:majorTickMark val="in"/>
        <c:minorTickMark val="none"/>
        <c:tickLblPos val="none"/>
        <c:crossAx val="137309184"/>
        <c:crosses val="autoZero"/>
        <c:auto val="1"/>
        <c:lblAlgn val="ctr"/>
        <c:lblOffset val="100"/>
        <c:noMultiLvlLbl val="0"/>
      </c:catAx>
      <c:valAx>
        <c:axId val="13730918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50546489813674"/>
              <c:y val="0.9059894237667693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730764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49210434324012"/>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88</c:v>
                </c:pt>
                <c:pt idx="1">
                  <c:v>89</c:v>
                </c:pt>
              </c:numCache>
            </c:numRef>
          </c:val>
          <c:extLst xmlns:c16r2="http://schemas.microsoft.com/office/drawing/2015/06/chart">
            <c:ext xmlns:c16="http://schemas.microsoft.com/office/drawing/2014/chart" uri="{C3380CC4-5D6E-409C-BE32-E72D297353CC}">
              <c16:uniqueId val="{00000000-923D-4C94-8B23-B5729B9EE50B}"/>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88</c:v>
                </c:pt>
              </c:numCache>
            </c:numRef>
          </c:val>
          <c:extLst xmlns:c16r2="http://schemas.microsoft.com/office/drawing/2015/06/chart">
            <c:ext xmlns:c16="http://schemas.microsoft.com/office/drawing/2014/chart" uri="{C3380CC4-5D6E-409C-BE32-E72D297353CC}">
              <c16:uniqueId val="{00000001-923D-4C94-8B23-B5729B9EE50B}"/>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2-923D-4C94-8B23-B5729B9EE50B}"/>
            </c:ext>
          </c:extLst>
        </c:ser>
        <c:dLbls>
          <c:showLegendKey val="0"/>
          <c:showVal val="0"/>
          <c:showCatName val="0"/>
          <c:showSerName val="0"/>
          <c:showPercent val="0"/>
          <c:showBubbleSize val="0"/>
        </c:dLbls>
        <c:gapWidth val="100"/>
        <c:axId val="137459200"/>
        <c:axId val="137460736"/>
      </c:barChart>
      <c:catAx>
        <c:axId val="137459200"/>
        <c:scaling>
          <c:orientation val="minMax"/>
        </c:scaling>
        <c:delete val="1"/>
        <c:axPos val="l"/>
        <c:numFmt formatCode="General" sourceLinked="0"/>
        <c:majorTickMark val="in"/>
        <c:minorTickMark val="none"/>
        <c:tickLblPos val="none"/>
        <c:crossAx val="137460736"/>
        <c:crosses val="autoZero"/>
        <c:auto val="1"/>
        <c:lblAlgn val="ctr"/>
        <c:lblOffset val="100"/>
        <c:noMultiLvlLbl val="0"/>
      </c:catAx>
      <c:valAx>
        <c:axId val="137460736"/>
        <c:scaling>
          <c:orientation val="minMax"/>
          <c:max val="100"/>
          <c:min val="0"/>
        </c:scaling>
        <c:delete val="0"/>
        <c:axPos val="b"/>
        <c:majorGridlines/>
        <c:title>
          <c:tx>
            <c:rich>
              <a:bodyPr/>
              <a:lstStyle/>
              <a:p>
                <a:pPr>
                  <a:defRPr/>
                </a:pPr>
                <a:r>
                  <a:rPr lang="sv-SE" b="0" dirty="0"/>
                  <a:t>Procent</a:t>
                </a:r>
              </a:p>
            </c:rich>
          </c:tx>
          <c:layout>
            <c:manualLayout>
              <c:xMode val="edge"/>
              <c:yMode val="edge"/>
              <c:x val="0.87260213609935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745920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445"/>
          <c:y val="4.1289458689458318E-2"/>
          <c:w val="0.52620897752744411"/>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30</c:v>
                </c:pt>
                <c:pt idx="1">
                  <c:v>61</c:v>
                </c:pt>
                <c:pt idx="2">
                  <c:v>78</c:v>
                </c:pt>
              </c:numCache>
            </c:numRef>
          </c:val>
          <c:extLst xmlns:c16r2="http://schemas.microsoft.com/office/drawing/2015/06/chart">
            <c:ext xmlns:c16="http://schemas.microsoft.com/office/drawing/2014/chart" uri="{C3380CC4-5D6E-409C-BE32-E72D297353CC}">
              <c16:uniqueId val="{00000000-6562-462B-878F-9BC68E9854C6}"/>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57</c:v>
                </c:pt>
                <c:pt idx="2">
                  <c:v>65</c:v>
                </c:pt>
              </c:numCache>
            </c:numRef>
          </c:val>
          <c:extLst xmlns:c16r2="http://schemas.microsoft.com/office/drawing/2015/06/chart">
            <c:ext xmlns:c16="http://schemas.microsoft.com/office/drawing/2014/chart" uri="{C3380CC4-5D6E-409C-BE32-E72D297353CC}">
              <c16:uniqueId val="{00000001-6562-462B-878F-9BC68E9854C6}"/>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2-6562-462B-878F-9BC68E9854C6}"/>
            </c:ext>
          </c:extLst>
        </c:ser>
        <c:dLbls>
          <c:showLegendKey val="0"/>
          <c:showVal val="0"/>
          <c:showCatName val="0"/>
          <c:showSerName val="0"/>
          <c:showPercent val="0"/>
          <c:showBubbleSize val="0"/>
        </c:dLbls>
        <c:gapWidth val="100"/>
        <c:axId val="137491968"/>
        <c:axId val="137493504"/>
      </c:barChart>
      <c:catAx>
        <c:axId val="137491968"/>
        <c:scaling>
          <c:orientation val="minMax"/>
        </c:scaling>
        <c:delete val="1"/>
        <c:axPos val="l"/>
        <c:numFmt formatCode="General" sourceLinked="0"/>
        <c:majorTickMark val="in"/>
        <c:minorTickMark val="none"/>
        <c:tickLblPos val="none"/>
        <c:crossAx val="137493504"/>
        <c:crosses val="autoZero"/>
        <c:auto val="1"/>
        <c:lblAlgn val="ctr"/>
        <c:lblOffset val="100"/>
        <c:noMultiLvlLbl val="0"/>
      </c:catAx>
      <c:valAx>
        <c:axId val="13749350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622724089707"/>
              <c:y val="0.90893473500085398"/>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1374919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803379504569226"/>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Blad1!$B$2:$B$4</c:f>
              <c:numCache>
                <c:formatCode>General</c:formatCode>
                <c:ptCount val="3"/>
                <c:pt idx="0">
                  <c:v>85</c:v>
                </c:pt>
                <c:pt idx="1">
                  <c:v>62</c:v>
                </c:pt>
                <c:pt idx="2">
                  <c:v>87</c:v>
                </c:pt>
              </c:numCache>
            </c:numRef>
          </c:val>
          <c:extLst xmlns:c16r2="http://schemas.microsoft.com/office/drawing/2015/06/chart">
            <c:ext xmlns:c16="http://schemas.microsoft.com/office/drawing/2014/chart" uri="{C3380CC4-5D6E-409C-BE32-E72D297353CC}">
              <c16:uniqueId val="{00000000-A6D4-43A3-8F25-FE33F7BB9A46}"/>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Blad1!$C$2:$C$4</c:f>
              <c:numCache>
                <c:formatCode>General</c:formatCode>
                <c:ptCount val="3"/>
                <c:pt idx="0">
                  <c:v>82</c:v>
                </c:pt>
                <c:pt idx="1">
                  <c:v>52</c:v>
                </c:pt>
                <c:pt idx="2">
                  <c:v>73</c:v>
                </c:pt>
              </c:numCache>
            </c:numRef>
          </c:val>
          <c:extLst xmlns:c16r2="http://schemas.microsoft.com/office/drawing/2015/06/chart">
            <c:ext xmlns:c16="http://schemas.microsoft.com/office/drawing/2014/chart" uri="{C3380CC4-5D6E-409C-BE32-E72D297353CC}">
              <c16:uniqueId val="{00000001-A6D4-43A3-8F25-FE33F7BB9A46}"/>
            </c:ext>
          </c:extLst>
        </c:ser>
        <c:ser>
          <c:idx val="2"/>
          <c:order val="2"/>
          <c:tx>
            <c:strRef>
              <c:f>Blad1!$D$1</c:f>
              <c:strCache>
                <c:ptCount val="1"/>
                <c:pt idx="0">
                  <c:v>Riket</c:v>
                </c:pt>
              </c:strCache>
            </c:strRef>
          </c:tx>
          <c:spPr>
            <a:solidFill>
              <a:srgbClr val="ED8B00"/>
            </a:solidFill>
          </c:spPr>
          <c:invertIfNegative val="0"/>
          <c:dLbls>
            <c:dLbl>
              <c:idx val="2"/>
              <c:layout>
                <c:manualLayout>
                  <c:x val="-3.649635036496384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6D4-43A3-8F25-FE33F7BB9A46}"/>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Blad1!$D$2:$D$4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A6D4-43A3-8F25-FE33F7BB9A46}"/>
            </c:ext>
          </c:extLst>
        </c:ser>
        <c:dLbls>
          <c:showLegendKey val="0"/>
          <c:showVal val="0"/>
          <c:showCatName val="0"/>
          <c:showSerName val="0"/>
          <c:showPercent val="0"/>
          <c:showBubbleSize val="0"/>
        </c:dLbls>
        <c:gapWidth val="100"/>
        <c:axId val="137624192"/>
        <c:axId val="137638272"/>
      </c:barChart>
      <c:catAx>
        <c:axId val="137624192"/>
        <c:scaling>
          <c:orientation val="minMax"/>
        </c:scaling>
        <c:delete val="1"/>
        <c:axPos val="l"/>
        <c:numFmt formatCode="General" sourceLinked="0"/>
        <c:majorTickMark val="in"/>
        <c:minorTickMark val="none"/>
        <c:tickLblPos val="none"/>
        <c:crossAx val="137638272"/>
        <c:crosses val="autoZero"/>
        <c:auto val="1"/>
        <c:lblAlgn val="ctr"/>
        <c:lblOffset val="100"/>
        <c:noMultiLvlLbl val="0"/>
      </c:catAx>
      <c:valAx>
        <c:axId val="13763827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51665190432737"/>
              <c:y val="0.905532043127746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7624192"/>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866788321168076"/>
          <c:y val="3.0434757834757839E-2"/>
          <c:w val="0.52438416000919597"/>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Blad1!$B$2:$B$3</c:f>
              <c:numCache>
                <c:formatCode>General</c:formatCode>
                <c:ptCount val="2"/>
                <c:pt idx="0">
                  <c:v>38</c:v>
                </c:pt>
                <c:pt idx="1">
                  <c:v>87</c:v>
                </c:pt>
              </c:numCache>
            </c:numRef>
          </c:val>
          <c:extLst xmlns:c16r2="http://schemas.microsoft.com/office/drawing/2015/06/chart">
            <c:ext xmlns:c16="http://schemas.microsoft.com/office/drawing/2014/chart" uri="{C3380CC4-5D6E-409C-BE32-E72D297353CC}">
              <c16:uniqueId val="{00000000-30C6-4669-B4D1-4BF04ECA4F60}"/>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Blad1!$C$2:$C$3</c:f>
              <c:numCache>
                <c:formatCode>General</c:formatCode>
                <c:ptCount val="2"/>
                <c:pt idx="0">
                  <c:v>46</c:v>
                </c:pt>
                <c:pt idx="1">
                  <c:v>82</c:v>
                </c:pt>
              </c:numCache>
            </c:numRef>
          </c:val>
          <c:extLst xmlns:c16r2="http://schemas.microsoft.com/office/drawing/2015/06/chart">
            <c:ext xmlns:c16="http://schemas.microsoft.com/office/drawing/2014/chart" uri="{C3380CC4-5D6E-409C-BE32-E72D297353CC}">
              <c16:uniqueId val="{00000001-30C6-4669-B4D1-4BF04ECA4F60}"/>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Blad1!$D$2:$D$3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30C6-4669-B4D1-4BF04ECA4F60}"/>
            </c:ext>
          </c:extLst>
        </c:ser>
        <c:dLbls>
          <c:showLegendKey val="0"/>
          <c:showVal val="0"/>
          <c:showCatName val="0"/>
          <c:showSerName val="0"/>
          <c:showPercent val="0"/>
          <c:showBubbleSize val="0"/>
        </c:dLbls>
        <c:gapWidth val="100"/>
        <c:axId val="137735552"/>
        <c:axId val="137753728"/>
      </c:barChart>
      <c:catAx>
        <c:axId val="137735552"/>
        <c:scaling>
          <c:orientation val="minMax"/>
        </c:scaling>
        <c:delete val="1"/>
        <c:axPos val="l"/>
        <c:numFmt formatCode="General" sourceLinked="0"/>
        <c:majorTickMark val="in"/>
        <c:minorTickMark val="none"/>
        <c:tickLblPos val="none"/>
        <c:crossAx val="137753728"/>
        <c:crosses val="autoZero"/>
        <c:auto val="1"/>
        <c:lblAlgn val="ctr"/>
        <c:lblOffset val="100"/>
        <c:noMultiLvlLbl val="0"/>
      </c:catAx>
      <c:valAx>
        <c:axId val="1377537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14154748543371"/>
              <c:y val="0.8954231414765925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7735552"/>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872955487919423"/>
          <c:y val="4.089828680970297E-2"/>
          <c:w val="0.46122539337481983"/>
          <c:h val="0.79903454280428754"/>
        </c:manualLayout>
      </c:layout>
      <c:barChart>
        <c:barDir val="bar"/>
        <c:grouping val="clustered"/>
        <c:varyColors val="0"/>
        <c:ser>
          <c:idx val="1"/>
          <c:order val="0"/>
          <c:tx>
            <c:strRef>
              <c:f>Säbo!$C$1</c:f>
              <c:strCache>
                <c:ptCount val="1"/>
                <c:pt idx="0">
                  <c:v>2018</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Säbo!$C$2:$C$7</c:f>
              <c:numCache>
                <c:formatCode>General</c:formatCode>
                <c:ptCount val="6"/>
                <c:pt idx="0">
                  <c:v>61</c:v>
                </c:pt>
                <c:pt idx="1">
                  <c:v>78</c:v>
                </c:pt>
                <c:pt idx="2">
                  <c:v>73</c:v>
                </c:pt>
                <c:pt idx="3">
                  <c:v>83</c:v>
                </c:pt>
                <c:pt idx="4">
                  <c:v>70</c:v>
                </c:pt>
                <c:pt idx="5">
                  <c:v>74</c:v>
                </c:pt>
              </c:numCache>
            </c:numRef>
          </c:val>
          <c:extLst xmlns:c16r2="http://schemas.microsoft.com/office/drawing/2015/06/chart">
            <c:ext xmlns:c16="http://schemas.microsoft.com/office/drawing/2014/chart" uri="{C3380CC4-5D6E-409C-BE32-E72D297353CC}">
              <c16:uniqueId val="{00000001-21D3-40EB-8D8C-8BF06BC57BF2}"/>
            </c:ext>
          </c:extLst>
        </c:ser>
        <c:ser>
          <c:idx val="2"/>
          <c:order val="1"/>
          <c:tx>
            <c:strRef>
              <c:f>Säbo!$D$1</c:f>
              <c:strCache>
                <c:ptCount val="1"/>
                <c:pt idx="0">
                  <c:v>2017</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Säbo!$D$2:$D$7</c:f>
              <c:numCache>
                <c:formatCode>General</c:formatCode>
                <c:ptCount val="6"/>
                <c:pt idx="0">
                  <c:v>60</c:v>
                </c:pt>
                <c:pt idx="1">
                  <c:v>80</c:v>
                </c:pt>
                <c:pt idx="2">
                  <c:v>76</c:v>
                </c:pt>
                <c:pt idx="3">
                  <c:v>79</c:v>
                </c:pt>
                <c:pt idx="4">
                  <c:v>71</c:v>
                </c:pt>
                <c:pt idx="5">
                  <c:v>73</c:v>
                </c:pt>
              </c:numCache>
            </c:numRef>
          </c:val>
          <c:extLst xmlns:c16r2="http://schemas.microsoft.com/office/drawing/2015/06/chart">
            <c:ext xmlns:c16="http://schemas.microsoft.com/office/drawing/2014/chart" uri="{C3380CC4-5D6E-409C-BE32-E72D297353CC}">
              <c16:uniqueId val="{00000002-21D3-40EB-8D8C-8BF06BC57BF2}"/>
            </c:ext>
          </c:extLst>
        </c:ser>
        <c:ser>
          <c:idx val="3"/>
          <c:order val="2"/>
          <c:tx>
            <c:strRef>
              <c:f>Säbo!$E$1</c:f>
              <c:strCache>
                <c:ptCount val="1"/>
                <c:pt idx="0">
                  <c:v>2016</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Säbo!$E$2:$E$7</c:f>
              <c:numCache>
                <c:formatCode>General</c:formatCode>
                <c:ptCount val="6"/>
                <c:pt idx="0">
                  <c:v>60</c:v>
                </c:pt>
                <c:pt idx="1">
                  <c:v>75</c:v>
                </c:pt>
                <c:pt idx="2">
                  <c:v>76</c:v>
                </c:pt>
                <c:pt idx="3">
                  <c:v>82</c:v>
                </c:pt>
                <c:pt idx="4">
                  <c:v>71</c:v>
                </c:pt>
                <c:pt idx="5">
                  <c:v>79</c:v>
                </c:pt>
              </c:numCache>
            </c:numRef>
          </c:val>
          <c:extLst xmlns:c16r2="http://schemas.microsoft.com/office/drawing/2015/06/chart">
            <c:ext xmlns:c16="http://schemas.microsoft.com/office/drawing/2014/chart" uri="{C3380CC4-5D6E-409C-BE32-E72D297353CC}">
              <c16:uniqueId val="{00000000-9CE0-43A2-A996-88958AAB3CE3}"/>
            </c:ext>
          </c:extLst>
        </c:ser>
        <c:dLbls>
          <c:showLegendKey val="0"/>
          <c:showVal val="0"/>
          <c:showCatName val="0"/>
          <c:showSerName val="0"/>
          <c:showPercent val="0"/>
          <c:showBubbleSize val="0"/>
        </c:dLbls>
        <c:gapWidth val="100"/>
        <c:axId val="138252672"/>
        <c:axId val="138254208"/>
      </c:barChart>
      <c:catAx>
        <c:axId val="138252672"/>
        <c:scaling>
          <c:orientation val="minMax"/>
        </c:scaling>
        <c:delete val="1"/>
        <c:axPos val="l"/>
        <c:numFmt formatCode="General" sourceLinked="0"/>
        <c:majorTickMark val="out"/>
        <c:minorTickMark val="none"/>
        <c:tickLblPos val="none"/>
        <c:crossAx val="138254208"/>
        <c:crosses val="autoZero"/>
        <c:auto val="1"/>
        <c:lblAlgn val="ctr"/>
        <c:lblOffset val="100"/>
        <c:noMultiLvlLbl val="0"/>
      </c:catAx>
      <c:valAx>
        <c:axId val="13825420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243307293460466"/>
              <c:y val="0.92129524318086264"/>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3825267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282082951288055"/>
          <c:y val="4.0415670981143986E-2"/>
          <c:w val="0.41741703752667086"/>
          <c:h val="0.79270070821521799"/>
        </c:manualLayout>
      </c:layout>
      <c:barChart>
        <c:barDir val="bar"/>
        <c:grouping val="clustered"/>
        <c:varyColors val="0"/>
        <c:ser>
          <c:idx val="1"/>
          <c:order val="0"/>
          <c:tx>
            <c:strRef>
              <c:f>Säbo!$C$1</c:f>
              <c:strCache>
                <c:ptCount val="1"/>
                <c:pt idx="0">
                  <c:v>2018</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Säbo!$C$2:$C$6</c:f>
              <c:numCache>
                <c:formatCode>General</c:formatCode>
                <c:ptCount val="5"/>
                <c:pt idx="0">
                  <c:v>86</c:v>
                </c:pt>
                <c:pt idx="1">
                  <c:v>96</c:v>
                </c:pt>
                <c:pt idx="2">
                  <c:v>69</c:v>
                </c:pt>
                <c:pt idx="3">
                  <c:v>52</c:v>
                </c:pt>
                <c:pt idx="4">
                  <c:v>77</c:v>
                </c:pt>
              </c:numCache>
            </c:numRef>
          </c:val>
          <c:extLst xmlns:c16r2="http://schemas.microsoft.com/office/drawing/2015/06/chart">
            <c:ext xmlns:c16="http://schemas.microsoft.com/office/drawing/2014/chart" uri="{C3380CC4-5D6E-409C-BE32-E72D297353CC}">
              <c16:uniqueId val="{00000001-45F9-4822-B062-7AA904BF19DE}"/>
            </c:ext>
          </c:extLst>
        </c:ser>
        <c:ser>
          <c:idx val="2"/>
          <c:order val="1"/>
          <c:tx>
            <c:strRef>
              <c:f>Säbo!$D$1</c:f>
              <c:strCache>
                <c:ptCount val="1"/>
                <c:pt idx="0">
                  <c:v>2017</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Säbo!$D$2:$D$6</c:f>
              <c:numCache>
                <c:formatCode>General</c:formatCode>
                <c:ptCount val="5"/>
                <c:pt idx="0">
                  <c:v>86</c:v>
                </c:pt>
                <c:pt idx="1">
                  <c:v>95</c:v>
                </c:pt>
                <c:pt idx="2">
                  <c:v>67</c:v>
                </c:pt>
                <c:pt idx="3">
                  <c:v>60</c:v>
                </c:pt>
                <c:pt idx="4">
                  <c:v>83</c:v>
                </c:pt>
              </c:numCache>
            </c:numRef>
          </c:val>
          <c:extLst xmlns:c16r2="http://schemas.microsoft.com/office/drawing/2015/06/chart">
            <c:ext xmlns:c16="http://schemas.microsoft.com/office/drawing/2014/chart" uri="{C3380CC4-5D6E-409C-BE32-E72D297353CC}">
              <c16:uniqueId val="{00000002-45F9-4822-B062-7AA904BF19DE}"/>
            </c:ext>
          </c:extLst>
        </c:ser>
        <c:ser>
          <c:idx val="3"/>
          <c:order val="2"/>
          <c:tx>
            <c:strRef>
              <c:f>Säbo!$E$1</c:f>
              <c:strCache>
                <c:ptCount val="1"/>
                <c:pt idx="0">
                  <c:v>2016</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Säbo!$E$2:$E$6</c:f>
              <c:numCache>
                <c:formatCode>General</c:formatCode>
                <c:ptCount val="5"/>
                <c:pt idx="0">
                  <c:v>87</c:v>
                </c:pt>
                <c:pt idx="1">
                  <c:v>97</c:v>
                </c:pt>
                <c:pt idx="2">
                  <c:v>67</c:v>
                </c:pt>
                <c:pt idx="3">
                  <c:v>59</c:v>
                </c:pt>
                <c:pt idx="4">
                  <c:v>77</c:v>
                </c:pt>
              </c:numCache>
            </c:numRef>
          </c:val>
          <c:extLst xmlns:c16r2="http://schemas.microsoft.com/office/drawing/2015/06/chart">
            <c:ext xmlns:c16="http://schemas.microsoft.com/office/drawing/2014/chart" uri="{C3380CC4-5D6E-409C-BE32-E72D297353CC}">
              <c16:uniqueId val="{00000000-0E7A-4CBF-927A-5E9C434FB18B}"/>
            </c:ext>
          </c:extLst>
        </c:ser>
        <c:dLbls>
          <c:showLegendKey val="0"/>
          <c:showVal val="0"/>
          <c:showCatName val="0"/>
          <c:showSerName val="0"/>
          <c:showPercent val="0"/>
          <c:showBubbleSize val="0"/>
        </c:dLbls>
        <c:gapWidth val="100"/>
        <c:axId val="139270400"/>
        <c:axId val="139317248"/>
      </c:barChart>
      <c:catAx>
        <c:axId val="139270400"/>
        <c:scaling>
          <c:orientation val="minMax"/>
        </c:scaling>
        <c:delete val="1"/>
        <c:axPos val="l"/>
        <c:numFmt formatCode="General" sourceLinked="0"/>
        <c:majorTickMark val="out"/>
        <c:minorTickMark val="none"/>
        <c:tickLblPos val="none"/>
        <c:crossAx val="139317248"/>
        <c:crosses val="autoZero"/>
        <c:auto val="1"/>
        <c:lblAlgn val="ctr"/>
        <c:lblOffset val="100"/>
        <c:noMultiLvlLbl val="0"/>
      </c:catAx>
      <c:valAx>
        <c:axId val="13931724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8211779412609916"/>
              <c:y val="0.90015170027214009"/>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39270400"/>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234625611924974"/>
          <c:y val="3.9483553983373713E-2"/>
          <c:w val="0.46441337387338416"/>
          <c:h val="0.81675448012566909"/>
        </c:manualLayout>
      </c:layout>
      <c:barChart>
        <c:barDir val="bar"/>
        <c:grouping val="clustered"/>
        <c:varyColors val="0"/>
        <c:ser>
          <c:idx val="1"/>
          <c:order val="0"/>
          <c:tx>
            <c:strRef>
              <c:f>Säbo!$B$1</c:f>
              <c:strCache>
                <c:ptCount val="1"/>
                <c:pt idx="0">
                  <c:v>2018</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Säbo!$B$2:$B$5</c:f>
              <c:numCache>
                <c:formatCode>General</c:formatCode>
                <c:ptCount val="4"/>
                <c:pt idx="0">
                  <c:v>87</c:v>
                </c:pt>
                <c:pt idx="1">
                  <c:v>85</c:v>
                </c:pt>
                <c:pt idx="2">
                  <c:v>88</c:v>
                </c:pt>
                <c:pt idx="3">
                  <c:v>89</c:v>
                </c:pt>
              </c:numCache>
            </c:numRef>
          </c:val>
          <c:extLst xmlns:c16r2="http://schemas.microsoft.com/office/drawing/2015/06/chart">
            <c:ext xmlns:c16="http://schemas.microsoft.com/office/drawing/2014/chart" uri="{C3380CC4-5D6E-409C-BE32-E72D297353CC}">
              <c16:uniqueId val="{00000001-346D-4DCF-9F14-CE67832112A5}"/>
            </c:ext>
          </c:extLst>
        </c:ser>
        <c:ser>
          <c:idx val="2"/>
          <c:order val="1"/>
          <c:tx>
            <c:strRef>
              <c:f>Säbo!$C$1</c:f>
              <c:strCache>
                <c:ptCount val="1"/>
                <c:pt idx="0">
                  <c:v>2017</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Säbo!$C$2:$C$5</c:f>
              <c:numCache>
                <c:formatCode>General</c:formatCode>
                <c:ptCount val="4"/>
                <c:pt idx="0">
                  <c:v>88</c:v>
                </c:pt>
                <c:pt idx="1">
                  <c:v>89</c:v>
                </c:pt>
                <c:pt idx="2">
                  <c:v>89</c:v>
                </c:pt>
                <c:pt idx="3">
                  <c:v>91</c:v>
                </c:pt>
              </c:numCache>
            </c:numRef>
          </c:val>
          <c:extLst xmlns:c16r2="http://schemas.microsoft.com/office/drawing/2015/06/chart">
            <c:ext xmlns:c16="http://schemas.microsoft.com/office/drawing/2014/chart" uri="{C3380CC4-5D6E-409C-BE32-E72D297353CC}">
              <c16:uniqueId val="{00000002-346D-4DCF-9F14-CE67832112A5}"/>
            </c:ext>
          </c:extLst>
        </c:ser>
        <c:ser>
          <c:idx val="3"/>
          <c:order val="2"/>
          <c:tx>
            <c:strRef>
              <c:f>Säbo!$D$1</c:f>
              <c:strCache>
                <c:ptCount val="1"/>
                <c:pt idx="0">
                  <c:v>2016</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Säbo!$D$2:$D$5</c:f>
              <c:numCache>
                <c:formatCode>General</c:formatCode>
                <c:ptCount val="4"/>
                <c:pt idx="0">
                  <c:v>88</c:v>
                </c:pt>
                <c:pt idx="1">
                  <c:v>90</c:v>
                </c:pt>
                <c:pt idx="2">
                  <c:v>93</c:v>
                </c:pt>
                <c:pt idx="3">
                  <c:v>91</c:v>
                </c:pt>
              </c:numCache>
            </c:numRef>
          </c:val>
          <c:extLst xmlns:c16r2="http://schemas.microsoft.com/office/drawing/2015/06/chart">
            <c:ext xmlns:c16="http://schemas.microsoft.com/office/drawing/2014/chart" uri="{C3380CC4-5D6E-409C-BE32-E72D297353CC}">
              <c16:uniqueId val="{00000000-8FFF-4D35-97D7-FA912FA01360}"/>
            </c:ext>
          </c:extLst>
        </c:ser>
        <c:dLbls>
          <c:showLegendKey val="0"/>
          <c:showVal val="0"/>
          <c:showCatName val="0"/>
          <c:showSerName val="0"/>
          <c:showPercent val="0"/>
          <c:showBubbleSize val="0"/>
        </c:dLbls>
        <c:gapWidth val="100"/>
        <c:axId val="139681792"/>
        <c:axId val="139683328"/>
      </c:barChart>
      <c:catAx>
        <c:axId val="139681792"/>
        <c:scaling>
          <c:orientation val="minMax"/>
        </c:scaling>
        <c:delete val="1"/>
        <c:axPos val="l"/>
        <c:numFmt formatCode="General" sourceLinked="0"/>
        <c:majorTickMark val="out"/>
        <c:minorTickMark val="none"/>
        <c:tickLblPos val="none"/>
        <c:crossAx val="139683328"/>
        <c:crosses val="autoZero"/>
        <c:auto val="1"/>
        <c:lblAlgn val="ctr"/>
        <c:lblOffset val="100"/>
        <c:noMultiLvlLbl val="0"/>
      </c:catAx>
      <c:valAx>
        <c:axId val="13968332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3968179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3049-40C2-AB50-AF576CE9C15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65-79 år</c:v>
                </c:pt>
                <c:pt idx="1">
                  <c:v>80 år eller äldre</c:v>
                </c:pt>
              </c:strCache>
            </c:strRef>
          </c:cat>
          <c:val>
            <c:numRef>
              <c:f>Blad1!$A$2:$B$2</c:f>
              <c:numCache>
                <c:formatCode>0</c:formatCode>
                <c:ptCount val="2"/>
                <c:pt idx="0">
                  <c:v>33</c:v>
                </c:pt>
                <c:pt idx="1">
                  <c:v>112</c:v>
                </c:pt>
              </c:numCache>
            </c:numRef>
          </c:val>
          <c:extLst xmlns:c16r2="http://schemas.microsoft.com/office/drawing/2015/06/chart">
            <c:ext xmlns:c16="http://schemas.microsoft.com/office/drawing/2014/chart" uri="{C3380CC4-5D6E-409C-BE32-E72D297353CC}">
              <c16:uniqueId val="{00000001-3049-40C2-AB50-AF576CE9C15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3"/>
          <c:h val="0.1549046338965706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xmlns:c16r2="http://schemas.microsoft.com/office/drawing/2015/06/chart">
              <c:ext xmlns:c16="http://schemas.microsoft.com/office/drawing/2014/chart" uri="{C3380CC4-5D6E-409C-BE32-E72D297353CC}">
                <c16:uniqueId val="{00000000-D172-4A6A-8EC6-2D504124E5F1}"/>
              </c:ext>
            </c:extLst>
          </c:dPt>
          <c:dPt>
            <c:idx val="1"/>
            <c:bubble3D val="0"/>
            <c:spPr>
              <a:solidFill>
                <a:srgbClr val="7D9AAA"/>
              </a:solidFill>
            </c:spPr>
            <c:extLst xmlns:c16r2="http://schemas.microsoft.com/office/drawing/2015/06/chart">
              <c:ext xmlns:c16="http://schemas.microsoft.com/office/drawing/2014/chart" uri="{C3380CC4-5D6E-409C-BE32-E72D297353CC}">
                <c16:uniqueId val="{00000001-D172-4A6A-8EC6-2D504124E5F1}"/>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2-D172-4A6A-8EC6-2D504124E5F1}"/>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41</c:v>
                </c:pt>
                <c:pt idx="1">
                  <c:v>54</c:v>
                </c:pt>
                <c:pt idx="2">
                  <c:v>47</c:v>
                </c:pt>
              </c:numCache>
            </c:numRef>
          </c:val>
          <c:extLst xmlns:c16r2="http://schemas.microsoft.com/office/drawing/2015/06/chart">
            <c:ext xmlns:c16="http://schemas.microsoft.com/office/drawing/2014/chart" uri="{C3380CC4-5D6E-409C-BE32-E72D297353CC}">
              <c16:uniqueId val="{00000003-D172-4A6A-8EC6-2D504124E5F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63"/>
          <c:w val="0.44137467191601587"/>
          <c:h val="0.24576420890937159"/>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C499-4776-AC05-821524F26D80}"/>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1-C499-4776-AC05-821524F26D80}"/>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56</c:v>
                </c:pt>
                <c:pt idx="1">
                  <c:v>70</c:v>
                </c:pt>
                <c:pt idx="2">
                  <c:v>17</c:v>
                </c:pt>
              </c:numCache>
            </c:numRef>
          </c:val>
          <c:extLst xmlns:c16r2="http://schemas.microsoft.com/office/drawing/2015/06/chart">
            <c:ext xmlns:c16="http://schemas.microsoft.com/office/drawing/2014/chart" uri="{C3380CC4-5D6E-409C-BE32-E72D297353CC}">
              <c16:uniqueId val="{00000002-C499-4776-AC05-821524F26D8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525"/>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4199-4FF4-A083-2BA63A83DFEA}"/>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1-4199-4FF4-A083-2BA63A83DFE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Blad1!$A$2:$C$2</c:f>
              <c:numCache>
                <c:formatCode>General</c:formatCode>
                <c:ptCount val="3"/>
                <c:pt idx="0">
                  <c:v>27</c:v>
                </c:pt>
                <c:pt idx="1">
                  <c:v>50</c:v>
                </c:pt>
                <c:pt idx="2">
                  <c:v>66</c:v>
                </c:pt>
              </c:numCache>
            </c:numRef>
          </c:val>
          <c:extLst xmlns:c16r2="http://schemas.microsoft.com/office/drawing/2015/06/chart">
            <c:ext xmlns:c16="http://schemas.microsoft.com/office/drawing/2014/chart" uri="{C3380CC4-5D6E-409C-BE32-E72D297353CC}">
              <c16:uniqueId val="{00000002-4199-4FF4-A083-2BA63A83DFE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729133858268428"/>
          <c:y val="0.27908459595960139"/>
          <c:w val="0.35270866141732282"/>
          <c:h val="0.3998446740814310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äldreboendet</c:v>
                </c:pt>
                <c:pt idx="1">
                  <c:v>Har lätt att få träffa sjuksköterska vid behov</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87</c:v>
                </c:pt>
                <c:pt idx="1">
                  <c:v>87</c:v>
                </c:pt>
                <c:pt idx="2">
                  <c:v>88</c:v>
                </c:pt>
                <c:pt idx="3">
                  <c:v>89</c:v>
                </c:pt>
                <c:pt idx="4">
                  <c:v>96</c:v>
                </c:pt>
              </c:numCache>
            </c:numRef>
          </c:val>
          <c:extLst xmlns:c16r2="http://schemas.microsoft.com/office/drawing/2015/06/chart">
            <c:ext xmlns:c16="http://schemas.microsoft.com/office/drawing/2014/chart" uri="{C3380CC4-5D6E-409C-BE32-E72D297353CC}">
              <c16:uniqueId val="{00000000-D1B5-4535-B216-8E7FE6125C3B}"/>
            </c:ext>
          </c:extLst>
        </c:ser>
        <c:dLbls>
          <c:showLegendKey val="0"/>
          <c:showVal val="0"/>
          <c:showCatName val="0"/>
          <c:showSerName val="0"/>
          <c:showPercent val="0"/>
          <c:showBubbleSize val="0"/>
        </c:dLbls>
        <c:gapWidth val="100"/>
        <c:axId val="40265984"/>
        <c:axId val="40267776"/>
      </c:barChart>
      <c:catAx>
        <c:axId val="40265984"/>
        <c:scaling>
          <c:orientation val="minMax"/>
        </c:scaling>
        <c:delete val="1"/>
        <c:axPos val="l"/>
        <c:numFmt formatCode="000\ 00" sourceLinked="0"/>
        <c:majorTickMark val="in"/>
        <c:minorTickMark val="none"/>
        <c:tickLblPos val="none"/>
        <c:crossAx val="40267776"/>
        <c:crosses val="autoZero"/>
        <c:auto val="1"/>
        <c:lblAlgn val="l"/>
        <c:lblOffset val="100"/>
        <c:noMultiLvlLbl val="0"/>
      </c:catAx>
      <c:valAx>
        <c:axId val="402677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162"/>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026598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36E-2"/>
          <c:w val="0.55905569285591161"/>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träffa läkare vid behov</c:v>
                </c:pt>
                <c:pt idx="1">
                  <c:v>Möjligheterna att komma utomhus är bra</c:v>
                </c:pt>
                <c:pt idx="2">
                  <c:v>Personalen brukar informera om tillfälliga förändringar</c:v>
                </c:pt>
                <c:pt idx="3">
                  <c:v>Vet vart man vänder sig med synpunkter och klagomål</c:v>
                </c:pt>
                <c:pt idx="4">
                  <c:v>Besväras inte av ensamhet</c:v>
                </c:pt>
              </c:strCache>
            </c:strRef>
          </c:cat>
          <c:val>
            <c:numRef>
              <c:f>Blad1!$B$2:$B$6</c:f>
              <c:numCache>
                <c:formatCode>General</c:formatCode>
                <c:ptCount val="5"/>
                <c:pt idx="0">
                  <c:v>62</c:v>
                </c:pt>
                <c:pt idx="1">
                  <c:v>61</c:v>
                </c:pt>
                <c:pt idx="2">
                  <c:v>52</c:v>
                </c:pt>
                <c:pt idx="3">
                  <c:v>38</c:v>
                </c:pt>
                <c:pt idx="4">
                  <c:v>30</c:v>
                </c:pt>
              </c:numCache>
            </c:numRef>
          </c:val>
          <c:extLst xmlns:c16r2="http://schemas.microsoft.com/office/drawing/2015/06/chart">
            <c:ext xmlns:c16="http://schemas.microsoft.com/office/drawing/2014/chart" uri="{C3380CC4-5D6E-409C-BE32-E72D297353CC}">
              <c16:uniqueId val="{00000000-E31C-48CC-A48E-C74533FBA49B}"/>
            </c:ext>
          </c:extLst>
        </c:ser>
        <c:dLbls>
          <c:showLegendKey val="0"/>
          <c:showVal val="0"/>
          <c:showCatName val="0"/>
          <c:showSerName val="0"/>
          <c:showPercent val="0"/>
          <c:showBubbleSize val="0"/>
        </c:dLbls>
        <c:gapWidth val="100"/>
        <c:axId val="41144704"/>
        <c:axId val="41146240"/>
      </c:barChart>
      <c:catAx>
        <c:axId val="41144704"/>
        <c:scaling>
          <c:orientation val="minMax"/>
        </c:scaling>
        <c:delete val="1"/>
        <c:axPos val="l"/>
        <c:numFmt formatCode="000\ 00" sourceLinked="0"/>
        <c:majorTickMark val="in"/>
        <c:minorTickMark val="none"/>
        <c:tickLblPos val="none"/>
        <c:crossAx val="41146240"/>
        <c:crosses val="autoZero"/>
        <c:auto val="1"/>
        <c:lblAlgn val="l"/>
        <c:lblOffset val="100"/>
        <c:noMultiLvlLbl val="0"/>
      </c:catAx>
      <c:valAx>
        <c:axId val="4114624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77"/>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114470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6360045581009965"/>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xmlns:c16r2="http://schemas.microsoft.com/office/drawing/2015/06/chart">
              <c:ext xmlns:c16="http://schemas.microsoft.com/office/drawing/2014/chart" uri="{C3380CC4-5D6E-409C-BE32-E72D297353CC}">
                <c16:uniqueId val="{00000000-CA13-48AD-9296-44ED9BCE121B}"/>
              </c:ext>
            </c:extLst>
          </c:dPt>
          <c:dPt>
            <c:idx val="1"/>
            <c:invertIfNegative val="0"/>
            <c:bubble3D val="0"/>
            <c:spPr>
              <a:solidFill>
                <a:srgbClr val="A6BCC6"/>
              </a:solidFill>
            </c:spPr>
            <c:extLst xmlns:c16r2="http://schemas.microsoft.com/office/drawing/2015/06/chart">
              <c:ext xmlns:c16="http://schemas.microsoft.com/office/drawing/2014/chart" uri="{C3380CC4-5D6E-409C-BE32-E72D297353CC}">
                <c16:uniqueId val="{00000001-CA13-48AD-9296-44ED9BCE121B}"/>
              </c:ext>
            </c:extLst>
          </c:dPt>
          <c:dPt>
            <c:idx val="3"/>
            <c:invertIfNegative val="0"/>
            <c:bubble3D val="0"/>
            <c:spPr>
              <a:solidFill>
                <a:srgbClr val="A6BCC6"/>
              </a:solidFill>
            </c:spPr>
            <c:extLst xmlns:c16r2="http://schemas.microsoft.com/office/drawing/2015/06/chart">
              <c:ext xmlns:c16="http://schemas.microsoft.com/office/drawing/2014/chart" uri="{C3380CC4-5D6E-409C-BE32-E72D297353CC}">
                <c16:uniqueId val="{00000002-CA13-48AD-9296-44ED9BCE121B}"/>
              </c:ext>
            </c:extLst>
          </c:dPt>
          <c:dPt>
            <c:idx val="4"/>
            <c:invertIfNegative val="0"/>
            <c:bubble3D val="0"/>
            <c:spPr>
              <a:solidFill>
                <a:srgbClr val="A6BCC6"/>
              </a:solidFill>
            </c:spPr>
            <c:extLst xmlns:c16r2="http://schemas.microsoft.com/office/drawing/2015/06/chart">
              <c:ext xmlns:c16="http://schemas.microsoft.com/office/drawing/2014/chart" uri="{C3380CC4-5D6E-409C-BE32-E72D297353CC}">
                <c16:uniqueId val="{00000003-CA13-48AD-9296-44ED9BCE121B}"/>
              </c:ext>
            </c:extLst>
          </c:dPt>
          <c:dPt>
            <c:idx val="6"/>
            <c:invertIfNegative val="0"/>
            <c:bubble3D val="0"/>
            <c:spPr>
              <a:solidFill>
                <a:srgbClr val="8D6E97"/>
              </a:solidFill>
            </c:spPr>
            <c:extLst xmlns:c16r2="http://schemas.microsoft.com/office/drawing/2015/06/chart">
              <c:ext xmlns:c16="http://schemas.microsoft.com/office/drawing/2014/chart" uri="{C3380CC4-5D6E-409C-BE32-E72D297353CC}">
                <c16:uniqueId val="{00000004-CA13-48AD-9296-44ED9BCE121B}"/>
              </c:ext>
            </c:extLst>
          </c:dPt>
          <c:dPt>
            <c:idx val="9"/>
            <c:invertIfNegative val="0"/>
            <c:bubble3D val="0"/>
            <c:spPr>
              <a:solidFill>
                <a:srgbClr val="A6BCC6"/>
              </a:solidFill>
            </c:spPr>
            <c:extLst xmlns:c16r2="http://schemas.microsoft.com/office/drawing/2015/06/chart">
              <c:ext xmlns:c16="http://schemas.microsoft.com/office/drawing/2014/chart" uri="{C3380CC4-5D6E-409C-BE32-E72D297353CC}">
                <c16:uniqueId val="{00000005-CA13-48AD-9296-44ED9BCE121B}"/>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Blad1!$A$1:$A$10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Blad1!$B$1:$B$10</c:f>
              <c:numCache>
                <c:formatCode>General</c:formatCode>
                <c:ptCount val="10"/>
                <c:pt idx="0">
                  <c:v>87</c:v>
                </c:pt>
                <c:pt idx="1">
                  <c:v>87</c:v>
                </c:pt>
                <c:pt idx="3">
                  <c:v>86</c:v>
                </c:pt>
                <c:pt idx="4">
                  <c:v>89</c:v>
                </c:pt>
                <c:pt idx="6">
                  <c:v>86</c:v>
                </c:pt>
                <c:pt idx="7">
                  <c:v>90</c:v>
                </c:pt>
                <c:pt idx="9">
                  <c:v>87</c:v>
                </c:pt>
              </c:numCache>
            </c:numRef>
          </c:val>
          <c:extLst xmlns:c16r2="http://schemas.microsoft.com/office/drawing/2015/06/chart">
            <c:ext xmlns:c16="http://schemas.microsoft.com/office/drawing/2014/chart" uri="{C3380CC4-5D6E-409C-BE32-E72D297353CC}">
              <c16:uniqueId val="{00000006-CA13-48AD-9296-44ED9BCE121B}"/>
            </c:ext>
          </c:extLst>
        </c:ser>
        <c:dLbls>
          <c:showLegendKey val="0"/>
          <c:showVal val="0"/>
          <c:showCatName val="0"/>
          <c:showSerName val="0"/>
          <c:showPercent val="0"/>
          <c:showBubbleSize val="0"/>
        </c:dLbls>
        <c:gapWidth val="100"/>
        <c:axId val="41185664"/>
        <c:axId val="41187200"/>
      </c:barChart>
      <c:catAx>
        <c:axId val="41185664"/>
        <c:scaling>
          <c:orientation val="minMax"/>
        </c:scaling>
        <c:delete val="1"/>
        <c:axPos val="l"/>
        <c:numFmt formatCode="General" sourceLinked="0"/>
        <c:majorTickMark val="out"/>
        <c:minorTickMark val="none"/>
        <c:tickLblPos val="none"/>
        <c:crossAx val="41187200"/>
        <c:crosses val="autoZero"/>
        <c:auto val="1"/>
        <c:lblAlgn val="ctr"/>
        <c:lblOffset val="100"/>
        <c:noMultiLvlLbl val="0"/>
      </c:catAx>
      <c:valAx>
        <c:axId val="41187200"/>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73"/>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41185664"/>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27021089166"/>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a:ln>
              <a:solidFill>
                <a:srgbClr val="D3BF96"/>
              </a:solid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72</c:v>
                </c:pt>
                <c:pt idx="1">
                  <c:v>70</c:v>
                </c:pt>
                <c:pt idx="2">
                  <c:v>74</c:v>
                </c:pt>
                <c:pt idx="3">
                  <c:v>90</c:v>
                </c:pt>
              </c:numCache>
            </c:numRef>
          </c:val>
          <c:extLst xmlns:c16r2="http://schemas.microsoft.com/office/drawing/2015/06/chart">
            <c:ext xmlns:c16="http://schemas.microsoft.com/office/drawing/2014/chart" uri="{C3380CC4-5D6E-409C-BE32-E72D297353CC}">
              <c16:uniqueId val="{00000000-F78D-4CF0-A502-42286DCF5155}"/>
            </c:ext>
          </c:extLst>
        </c:ser>
        <c:ser>
          <c:idx val="1"/>
          <c:order val="1"/>
          <c:tx>
            <c:strRef>
              <c:f>Blad1!$C$1</c:f>
              <c:strCache>
                <c:ptCount val="1"/>
                <c:pt idx="0">
                  <c:v>Västra Götalands län</c:v>
                </c:pt>
              </c:strCache>
            </c:strRef>
          </c:tx>
          <c:invertIfNegative val="0"/>
          <c:dLbls>
            <c:spPr>
              <a:noFill/>
              <a:ln>
                <a:noFill/>
              </a:ln>
              <a:effectLst/>
            </c:spPr>
            <c:txPr>
              <a:bodyPr/>
              <a:lstStyle/>
              <a:p>
                <a:pPr>
                  <a:defRPr sz="1050" b="0"/>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65</c:v>
                </c:pt>
                <c:pt idx="2">
                  <c:v>74</c:v>
                </c:pt>
                <c:pt idx="3">
                  <c:v>87</c:v>
                </c:pt>
              </c:numCache>
            </c:numRef>
          </c:val>
          <c:extLst xmlns:c16r2="http://schemas.microsoft.com/office/drawing/2015/06/chart">
            <c:ext xmlns:c16="http://schemas.microsoft.com/office/drawing/2014/chart" uri="{C3380CC4-5D6E-409C-BE32-E72D297353CC}">
              <c16:uniqueId val="{00000001-F78D-4CF0-A502-42286DCF5155}"/>
            </c:ext>
          </c:extLst>
        </c:ser>
        <c:ser>
          <c:idx val="2"/>
          <c:order val="2"/>
          <c:tx>
            <c:strRef>
              <c:f>Blad1!$D$1</c:f>
              <c:strCache>
                <c:ptCount val="1"/>
                <c:pt idx="0">
                  <c:v>Riket</c:v>
                </c:pt>
              </c:strCache>
            </c:strRef>
          </c:tx>
          <c:spPr>
            <a:solidFill>
              <a:srgbClr val="E98300"/>
            </a:solidFill>
            <a:ln>
              <a:no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2-F78D-4CF0-A502-42286DCF5155}"/>
            </c:ext>
          </c:extLst>
        </c:ser>
        <c:dLbls>
          <c:showLegendKey val="0"/>
          <c:showVal val="0"/>
          <c:showCatName val="0"/>
          <c:showSerName val="0"/>
          <c:showPercent val="0"/>
          <c:showBubbleSize val="0"/>
        </c:dLbls>
        <c:gapWidth val="100"/>
        <c:axId val="41319808"/>
        <c:axId val="41329792"/>
      </c:barChart>
      <c:catAx>
        <c:axId val="41319808"/>
        <c:scaling>
          <c:orientation val="minMax"/>
        </c:scaling>
        <c:delete val="1"/>
        <c:axPos val="l"/>
        <c:numFmt formatCode="General" sourceLinked="0"/>
        <c:majorTickMark val="in"/>
        <c:minorTickMark val="none"/>
        <c:tickLblPos val="none"/>
        <c:crossAx val="41329792"/>
        <c:crosses val="autoZero"/>
        <c:auto val="1"/>
        <c:lblAlgn val="ctr"/>
        <c:lblOffset val="100"/>
        <c:noMultiLvlLbl val="0"/>
      </c:catAx>
      <c:valAx>
        <c:axId val="41329792"/>
        <c:scaling>
          <c:orientation val="minMax"/>
          <c:max val="100"/>
          <c:min val="0"/>
        </c:scaling>
        <c:delete val="0"/>
        <c:axPos val="b"/>
        <c:majorGridlines/>
        <c:title>
          <c:tx>
            <c:rich>
              <a:bodyPr/>
              <a:lstStyle/>
              <a:p>
                <a:pPr>
                  <a:defRPr b="0"/>
                </a:pPr>
                <a:r>
                  <a:rPr lang="sv-SE" sz="1050" b="0" dirty="0">
                    <a:latin typeface="Century Gothic" panose="020B0502020202020204" pitchFamily="34" charset="0"/>
                  </a:rPr>
                  <a:t>Procent</a:t>
                </a:r>
              </a:p>
            </c:rich>
          </c:tx>
          <c:layout>
            <c:manualLayout>
              <c:xMode val="edge"/>
              <c:yMode val="edge"/>
              <c:x val="0.87346860275581861"/>
              <c:y val="0.90158252679397966"/>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1319808"/>
        <c:crosses val="autoZero"/>
        <c:crossBetween val="between"/>
        <c:majorUnit val="20"/>
      </c:valAx>
      <c:spPr>
        <a:solidFill>
          <a:srgbClr val="FFFFFF"/>
        </a:solidFill>
        <a:ln w="25400">
          <a:solidFill>
            <a:srgbClr val="000000"/>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0.02372</cdr:x>
      <cdr:y>0.08285</cdr:y>
    </cdr:from>
    <cdr:to>
      <cdr:x>0.3865</cdr:x>
      <cdr:y>0.20587</cdr:y>
    </cdr:to>
    <cdr:sp macro="" textlink="">
      <cdr:nvSpPr>
        <cdr:cNvPr id="2" name="textruta 1"/>
        <cdr:cNvSpPr txBox="1"/>
      </cdr:nvSpPr>
      <cdr:spPr>
        <a:xfrm xmlns:a="http://schemas.openxmlformats.org/drawingml/2006/main">
          <a:off x="164951" y="290804"/>
          <a:ext cx="2522809"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0.02427</cdr:x>
      <cdr:y>0.39808</cdr:y>
    </cdr:from>
    <cdr:to>
      <cdr:x>0.38782</cdr:x>
      <cdr:y>0.5211</cdr:y>
    </cdr:to>
    <cdr:sp macro="" textlink="">
      <cdr:nvSpPr>
        <cdr:cNvPr id="4" name="textruta 1"/>
        <cdr:cNvSpPr txBox="1"/>
      </cdr:nvSpPr>
      <cdr:spPr>
        <a:xfrm xmlns:a="http://schemas.openxmlformats.org/drawingml/2006/main">
          <a:off x="168776" y="1397261"/>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0.02518</cdr:x>
      <cdr:y>0.24389</cdr:y>
    </cdr:from>
    <cdr:to>
      <cdr:x>0.3865</cdr:x>
      <cdr:y>0.36691</cdr:y>
    </cdr:to>
    <cdr:sp macro="" textlink="">
      <cdr:nvSpPr>
        <cdr:cNvPr id="5" name="textruta 1"/>
        <cdr:cNvSpPr txBox="1"/>
      </cdr:nvSpPr>
      <cdr:spPr>
        <a:xfrm xmlns:a="http://schemas.openxmlformats.org/drawingml/2006/main">
          <a:off x="175104" y="856054"/>
          <a:ext cx="251265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0.02427</cdr:x>
      <cdr:y>0.5571</cdr:y>
    </cdr:from>
    <cdr:to>
      <cdr:x>0.39179</cdr:x>
      <cdr:y>0.68012</cdr:y>
    </cdr:to>
    <cdr:sp macro="" textlink="">
      <cdr:nvSpPr>
        <cdr:cNvPr id="6" name="textruta 1"/>
        <cdr:cNvSpPr txBox="1"/>
      </cdr:nvSpPr>
      <cdr:spPr>
        <a:xfrm xmlns:a="http://schemas.openxmlformats.org/drawingml/2006/main">
          <a:off x="168776" y="1955421"/>
          <a:ext cx="255577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sjuksköterska vid behov</a:t>
          </a:r>
          <a:endParaRPr lang="sv-SE" sz="1050" dirty="0"/>
        </a:p>
      </cdr:txBody>
    </cdr:sp>
  </cdr:relSizeAnchor>
  <cdr:relSizeAnchor xmlns:cdr="http://schemas.openxmlformats.org/drawingml/2006/chartDrawing">
    <cdr:from>
      <cdr:x>0.02427</cdr:x>
      <cdr:y>0.71243</cdr:y>
    </cdr:from>
    <cdr:to>
      <cdr:x>0.38782</cdr:x>
      <cdr:y>0.83545</cdr:y>
    </cdr:to>
    <cdr:sp macro="" textlink="">
      <cdr:nvSpPr>
        <cdr:cNvPr id="7" name="textruta 1"/>
        <cdr:cNvSpPr txBox="1"/>
      </cdr:nvSpPr>
      <cdr:spPr>
        <a:xfrm xmlns:a="http://schemas.openxmlformats.org/drawingml/2006/main">
          <a:off x="168776" y="2500629"/>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0.02426</cdr:x>
      <cdr:y>0.08614</cdr:y>
    </cdr:from>
    <cdr:to>
      <cdr:x>0.38492</cdr:x>
      <cdr:y>0.20916</cdr:y>
    </cdr:to>
    <cdr:sp macro="" textlink="">
      <cdr:nvSpPr>
        <cdr:cNvPr id="2" name="textruta 1"/>
        <cdr:cNvSpPr txBox="1"/>
      </cdr:nvSpPr>
      <cdr:spPr>
        <a:xfrm xmlns:a="http://schemas.openxmlformats.org/drawingml/2006/main">
          <a:off x="168706" y="302351"/>
          <a:ext cx="2508066"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0.02419</cdr:x>
      <cdr:y>0.40138</cdr:y>
    </cdr:from>
    <cdr:to>
      <cdr:x>0.38756</cdr:x>
      <cdr:y>0.5244</cdr:y>
    </cdr:to>
    <cdr:sp macro="" textlink="">
      <cdr:nvSpPr>
        <cdr:cNvPr id="4" name="textruta 1"/>
        <cdr:cNvSpPr txBox="1"/>
      </cdr:nvSpPr>
      <cdr:spPr>
        <a:xfrm xmlns:a="http://schemas.openxmlformats.org/drawingml/2006/main">
          <a:off x="168220" y="1408844"/>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0.02426</cdr:x>
      <cdr:y>0.2406</cdr:y>
    </cdr:from>
    <cdr:to>
      <cdr:x>0.3902</cdr:x>
      <cdr:y>0.36362</cdr:y>
    </cdr:to>
    <cdr:sp macro="" textlink="">
      <cdr:nvSpPr>
        <cdr:cNvPr id="5" name="textruta 1"/>
        <cdr:cNvSpPr txBox="1"/>
      </cdr:nvSpPr>
      <cdr:spPr>
        <a:xfrm xmlns:a="http://schemas.openxmlformats.org/drawingml/2006/main">
          <a:off x="168706" y="844506"/>
          <a:ext cx="254478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0.02419</cdr:x>
      <cdr:y>0.5571</cdr:y>
    </cdr:from>
    <cdr:to>
      <cdr:x>0.38756</cdr:x>
      <cdr:y>0.68012</cdr:y>
    </cdr:to>
    <cdr:sp macro="" textlink="">
      <cdr:nvSpPr>
        <cdr:cNvPr id="6" name="textruta 1"/>
        <cdr:cNvSpPr txBox="1"/>
      </cdr:nvSpPr>
      <cdr:spPr>
        <a:xfrm xmlns:a="http://schemas.openxmlformats.org/drawingml/2006/main">
          <a:off x="168220" y="1955421"/>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dr:relSizeAnchor xmlns:cdr="http://schemas.openxmlformats.org/drawingml/2006/chartDrawing">
    <cdr:from>
      <cdr:x>0.02517</cdr:x>
      <cdr:y>0.71243</cdr:y>
    </cdr:from>
    <cdr:to>
      <cdr:x>0.38756</cdr:x>
      <cdr:y>0.83545</cdr:y>
    </cdr:to>
    <cdr:sp macro="" textlink="">
      <cdr:nvSpPr>
        <cdr:cNvPr id="7" name="textruta 1"/>
        <cdr:cNvSpPr txBox="1"/>
      </cdr:nvSpPr>
      <cdr:spPr>
        <a:xfrm xmlns:a="http://schemas.openxmlformats.org/drawingml/2006/main">
          <a:off x="175035" y="2500629"/>
          <a:ext cx="252009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0.02086</cdr:x>
      <cdr:y>0.0725</cdr:y>
    </cdr:from>
    <cdr:to>
      <cdr:x>0.41722</cdr:x>
      <cdr:y>0.18454</cdr:y>
    </cdr:to>
    <cdr:sp macro="" textlink="">
      <cdr:nvSpPr>
        <cdr:cNvPr id="2" name="textruta 1"/>
        <cdr:cNvSpPr txBox="1"/>
      </cdr:nvSpPr>
      <cdr:spPr>
        <a:xfrm xmlns:a="http://schemas.openxmlformats.org/drawingml/2006/main">
          <a:off x="144462" y="272105"/>
          <a:ext cx="274511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a:t>
          </a:r>
          <a:br>
            <a:rPr lang="sv-SE" sz="1050" dirty="0"/>
          </a:br>
          <a:r>
            <a:rPr lang="sv-SE" sz="1050" dirty="0"/>
            <a:t>du ville bo på? </a:t>
          </a:r>
        </a:p>
      </cdr:txBody>
    </cdr:sp>
  </cdr:relSizeAnchor>
  <cdr:relSizeAnchor xmlns:cdr="http://schemas.openxmlformats.org/drawingml/2006/chartDrawing">
    <cdr:from>
      <cdr:x>0.02134</cdr:x>
      <cdr:y>0.27008</cdr:y>
    </cdr:from>
    <cdr:to>
      <cdr:x>0.42108</cdr:x>
      <cdr:y>0.33855</cdr:y>
    </cdr:to>
    <cdr:sp macro="" textlink="">
      <cdr:nvSpPr>
        <cdr:cNvPr id="3" name="textruta 1"/>
        <cdr:cNvSpPr txBox="1"/>
      </cdr:nvSpPr>
      <cdr:spPr>
        <a:xfrm xmlns:a="http://schemas.openxmlformats.org/drawingml/2006/main">
          <a:off x="147800" y="1013649"/>
          <a:ext cx="2768513" cy="2569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0.02086</cdr:x>
      <cdr:y>0.46315</cdr:y>
    </cdr:from>
    <cdr:to>
      <cdr:x>0.41924</cdr:x>
      <cdr:y>0.57519</cdr:y>
    </cdr:to>
    <cdr:sp macro="" textlink="">
      <cdr:nvSpPr>
        <cdr:cNvPr id="4" name="textruta 1"/>
        <cdr:cNvSpPr txBox="1"/>
      </cdr:nvSpPr>
      <cdr:spPr>
        <a:xfrm xmlns:a="http://schemas.openxmlformats.org/drawingml/2006/main">
          <a:off x="144462" y="1738283"/>
          <a:ext cx="275910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0.02086</cdr:x>
      <cdr:y>0.65566</cdr:y>
    </cdr:from>
    <cdr:to>
      <cdr:x>0.42749</cdr:x>
      <cdr:y>0.7677</cdr:y>
    </cdr:to>
    <cdr:sp macro="" textlink="">
      <cdr:nvSpPr>
        <cdr:cNvPr id="5" name="textruta 1"/>
        <cdr:cNvSpPr txBox="1"/>
      </cdr:nvSpPr>
      <cdr:spPr>
        <a:xfrm xmlns:a="http://schemas.openxmlformats.org/drawingml/2006/main">
          <a:off x="144462" y="2460807"/>
          <a:ext cx="2816241" cy="420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a:t>
          </a:r>
        </a:p>
        <a:p xmlns:a="http://schemas.openxmlformats.org/drawingml/2006/main">
          <a:r>
            <a:rPr lang="sv-SE" sz="1050" dirty="0"/>
            <a:t>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0.02106</cdr:x>
      <cdr:y>0.73041</cdr:y>
    </cdr:from>
    <cdr:to>
      <cdr:x>0.39879</cdr:x>
      <cdr:y>0.8209</cdr:y>
    </cdr:to>
    <cdr:sp macro="" textlink="">
      <cdr:nvSpPr>
        <cdr:cNvPr id="2" name="Rektangel 1"/>
        <cdr:cNvSpPr/>
      </cdr:nvSpPr>
      <cdr:spPr>
        <a:xfrm xmlns:a="http://schemas.openxmlformats.org/drawingml/2006/main">
          <a:off x="145691" y="2732583"/>
          <a:ext cx="2613292" cy="33853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0.02251</cdr:x>
      <cdr:y>0.74208</cdr:y>
    </cdr:from>
    <cdr:to>
      <cdr:x>0.41299</cdr:x>
      <cdr:y>0.8652</cdr:y>
    </cdr:to>
    <cdr:sp macro="" textlink="">
      <cdr:nvSpPr>
        <cdr:cNvPr id="2" name="textruta 1"/>
        <cdr:cNvSpPr txBox="1"/>
      </cdr:nvSpPr>
      <cdr:spPr>
        <a:xfrm xmlns:a="http://schemas.openxmlformats.org/drawingml/2006/main">
          <a:off x="155973" y="2782659"/>
          <a:ext cx="2705506" cy="4616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som svarat mycket lätt </a:t>
          </a:r>
        </a:p>
        <a:p xmlns:a="http://schemas.openxmlformats.org/drawingml/2006/main">
          <a:r>
            <a:rPr lang="sv-SE" sz="800" i="1" dirty="0"/>
            <a:t>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2018-08-29</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2018-08-29</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Skövde</a:t>
            </a:r>
            <a:endParaRPr lang="sv-SE" dirty="0"/>
          </a:p>
          <a:p>
            <a:r>
              <a:rPr lang="sv-SE" dirty="0"/>
              <a:t>Särskilt boende</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Diagram 10"/>
          <p:cNvGraphicFramePr>
            <a:graphicFrameLocks/>
          </p:cNvGraphicFramePr>
          <p:nvPr>
            <p:extLst>
              <p:ext uri="{D42A27DB-BD31-4B8C-83A1-F6EECF244321}">
                <p14:modId xmlns:p14="http://schemas.microsoft.com/office/powerpoint/2010/main" val="131767321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graphicFrame>
        <p:nvGraphicFramePr>
          <p:cNvPr id="7" name="Diagram 11"/>
          <p:cNvGraphicFramePr>
            <a:graphicFrameLocks/>
          </p:cNvGraphicFramePr>
          <p:nvPr>
            <p:extLst>
              <p:ext uri="{D42A27DB-BD31-4B8C-83A1-F6EECF244321}">
                <p14:modId xmlns:p14="http://schemas.microsoft.com/office/powerpoint/2010/main" val="229690086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30" dirty="0"/>
              <a:t>Hur nöjd eller missnöjd är du </a:t>
            </a:r>
            <a:br>
              <a:rPr lang="sv-SE" spc="-30" dirty="0"/>
            </a:br>
            <a:r>
              <a:rPr lang="sv-SE" spc="-30" dirty="0"/>
              <a:t>sammantaget med ditt äldreboende? </a:t>
            </a:r>
            <a:r>
              <a:rPr lang="sv-SE" dirty="0"/>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Diagram 13"/>
          <p:cNvGraphicFramePr>
            <a:graphicFrameLocks/>
          </p:cNvGraphicFramePr>
          <p:nvPr>
            <p:extLst>
              <p:ext uri="{D42A27DB-BD31-4B8C-83A1-F6EECF244321}">
                <p14:modId xmlns:p14="http://schemas.microsoft.com/office/powerpoint/2010/main" val="3859491506"/>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5200" y="2282629"/>
            <a:ext cx="596900" cy="253916"/>
          </a:xfrm>
          <a:prstGeom prst="rect">
            <a:avLst/>
          </a:prstGeom>
          <a:noFill/>
        </p:spPr>
        <p:txBody>
          <a:bodyPr wrap="square" rtlCol="0">
            <a:spAutoFit/>
          </a:bodyPr>
          <a:lstStyle/>
          <a:p>
            <a:r>
              <a:rPr lang="sv-SE" sz="1050" dirty="0"/>
              <a:t>Totalt</a:t>
            </a:r>
          </a:p>
        </p:txBody>
      </p:sp>
      <p:sp>
        <p:nvSpPr>
          <p:cNvPr id="8" name="textruta 7"/>
          <p:cNvSpPr txBox="1"/>
          <p:nvPr/>
        </p:nvSpPr>
        <p:spPr>
          <a:xfrm>
            <a:off x="965200" y="2882096"/>
            <a:ext cx="476722" cy="253916"/>
          </a:xfrm>
          <a:prstGeom prst="rect">
            <a:avLst/>
          </a:prstGeom>
          <a:noFill/>
        </p:spPr>
        <p:txBody>
          <a:bodyPr wrap="square" rtlCol="0">
            <a:spAutoFit/>
          </a:bodyPr>
          <a:lstStyle/>
          <a:p>
            <a:r>
              <a:rPr lang="sv-SE" sz="1050" dirty="0"/>
              <a:t>Män</a:t>
            </a:r>
          </a:p>
        </p:txBody>
      </p:sp>
      <p:sp>
        <p:nvSpPr>
          <p:cNvPr id="10" name="textruta 9"/>
          <p:cNvSpPr txBox="1"/>
          <p:nvPr/>
        </p:nvSpPr>
        <p:spPr>
          <a:xfrm>
            <a:off x="965200" y="3172189"/>
            <a:ext cx="654655" cy="253916"/>
          </a:xfrm>
          <a:prstGeom prst="rect">
            <a:avLst/>
          </a:prstGeom>
          <a:noFill/>
        </p:spPr>
        <p:txBody>
          <a:bodyPr wrap="squar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5200" y="4062714"/>
            <a:ext cx="2422768" cy="415498"/>
          </a:xfrm>
          <a:prstGeom prst="rect">
            <a:avLst/>
          </a:prstGeom>
          <a:noFill/>
        </p:spPr>
        <p:txBody>
          <a:bodyPr wrap="square" rtlCol="0">
            <a:spAutoFit/>
          </a:bodyPr>
          <a:lstStyle/>
          <a:p>
            <a:r>
              <a:rPr lang="sv-SE" sz="1050" dirty="0"/>
              <a:t>Svarande är någon annan än den</a:t>
            </a:r>
          </a:p>
          <a:p>
            <a:r>
              <a:rPr lang="sv-SE" sz="1050" dirty="0"/>
              <a:t>äldre</a:t>
            </a:r>
          </a:p>
        </p:txBody>
      </p:sp>
      <p:sp>
        <p:nvSpPr>
          <p:cNvPr id="19" name="textruta 18"/>
          <p:cNvSpPr txBox="1"/>
          <p:nvPr/>
        </p:nvSpPr>
        <p:spPr>
          <a:xfrm>
            <a:off x="965200" y="4641448"/>
            <a:ext cx="885487"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029449" cy="253916"/>
          </a:xfrm>
          <a:prstGeom prst="rect">
            <a:avLst/>
          </a:prstGeom>
          <a:noFill/>
        </p:spPr>
        <p:txBody>
          <a:bodyPr wrap="non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graphicFrame>
        <p:nvGraphicFramePr>
          <p:cNvPr id="6" name="Diagram 15"/>
          <p:cNvGraphicFramePr>
            <a:graphicFrameLocks noGrp="1"/>
          </p:cNvGraphicFramePr>
          <p:nvPr>
            <p:ph sz="quarter" idx="13"/>
            <p:extLst>
              <p:ext uri="{D42A27DB-BD31-4B8C-83A1-F6EECF244321}">
                <p14:modId xmlns:p14="http://schemas.microsoft.com/office/powerpoint/2010/main" val="1081162342"/>
              </p:ext>
            </p:extLst>
          </p:nvPr>
        </p:nvGraphicFramePr>
        <p:xfrm>
          <a:off x="820738" y="1983390"/>
          <a:ext cx="6925783" cy="375317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graphicFrame>
        <p:nvGraphicFramePr>
          <p:cNvPr id="7" name="Diagram 16"/>
          <p:cNvGraphicFramePr>
            <a:graphicFrameLocks noGrp="1"/>
          </p:cNvGraphicFramePr>
          <p:nvPr>
            <p:ph sz="quarter" idx="13"/>
            <p:extLst>
              <p:ext uri="{D42A27DB-BD31-4B8C-83A1-F6EECF244321}">
                <p14:modId xmlns:p14="http://schemas.microsoft.com/office/powerpoint/2010/main" val="1285395750"/>
              </p:ext>
            </p:extLst>
          </p:nvPr>
        </p:nvGraphicFramePr>
        <p:xfrm>
          <a:off x="820800" y="1986776"/>
          <a:ext cx="6925721" cy="37325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965200" y="2438787"/>
            <a:ext cx="275278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71549" y="3829650"/>
            <a:ext cx="273780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graphicFrame>
        <p:nvGraphicFramePr>
          <p:cNvPr id="7" name="Diagram 17"/>
          <p:cNvGraphicFramePr>
            <a:graphicFrameLocks noGrp="1"/>
          </p:cNvGraphicFramePr>
          <p:nvPr>
            <p:ph sz="quarter" idx="13"/>
            <p:extLst>
              <p:ext uri="{D42A27DB-BD31-4B8C-83A1-F6EECF244321}">
                <p14:modId xmlns:p14="http://schemas.microsoft.com/office/powerpoint/2010/main" val="3460315522"/>
              </p:ext>
            </p:extLst>
          </p:nvPr>
        </p:nvGraphicFramePr>
        <p:xfrm>
          <a:off x="809227" y="1983826"/>
          <a:ext cx="6928668"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1"/>
          <p:cNvSpPr txBox="1"/>
          <p:nvPr/>
        </p:nvSpPr>
        <p:spPr>
          <a:xfrm>
            <a:off x="969610" y="2364029"/>
            <a:ext cx="2757001"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1549" y="3300368"/>
            <a:ext cx="276368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a:t>
            </a:r>
          </a:p>
          <a:p>
            <a:r>
              <a:rPr lang="sv-SE" sz="1050" dirty="0"/>
              <a:t>om tillfälliga förändringar? T.ex. byte av personal, ändringar av olika aktiviteter </a:t>
            </a:r>
          </a:p>
          <a:p>
            <a:r>
              <a:rPr lang="sv-SE" sz="1050" dirty="0"/>
              <a:t>etc.</a:t>
            </a:r>
          </a:p>
        </p:txBody>
      </p:sp>
      <p:sp>
        <p:nvSpPr>
          <p:cNvPr id="12" name="textruta 1"/>
          <p:cNvSpPr txBox="1"/>
          <p:nvPr/>
        </p:nvSpPr>
        <p:spPr>
          <a:xfrm>
            <a:off x="965200" y="4227207"/>
            <a:ext cx="2761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graphicFrame>
        <p:nvGraphicFramePr>
          <p:cNvPr id="6" name="Diagram 18"/>
          <p:cNvGraphicFramePr>
            <a:graphicFrameLocks noGrp="1"/>
          </p:cNvGraphicFramePr>
          <p:nvPr>
            <p:ph sz="quarter" idx="13"/>
            <p:extLst>
              <p:ext uri="{D42A27DB-BD31-4B8C-83A1-F6EECF244321}">
                <p14:modId xmlns:p14="http://schemas.microsoft.com/office/powerpoint/2010/main" val="608833621"/>
              </p:ext>
            </p:extLst>
          </p:nvPr>
        </p:nvGraphicFramePr>
        <p:xfrm>
          <a:off x="812173" y="1984074"/>
          <a:ext cx="6934347" cy="37438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2388"/>
            <a:ext cx="2761412"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a:t>
            </a:r>
          </a:p>
        </p:txBody>
      </p:sp>
      <p:graphicFrame>
        <p:nvGraphicFramePr>
          <p:cNvPr id="6" name="Diagram 19"/>
          <p:cNvGraphicFramePr>
            <a:graphicFrameLocks noGrp="1"/>
          </p:cNvGraphicFramePr>
          <p:nvPr>
            <p:ph sz="quarter" idx="13"/>
            <p:extLst>
              <p:ext uri="{D42A27DB-BD31-4B8C-83A1-F6EECF244321}">
                <p14:modId xmlns:p14="http://schemas.microsoft.com/office/powerpoint/2010/main" val="3497567286"/>
              </p:ext>
            </p:extLst>
          </p:nvPr>
        </p:nvGraphicFramePr>
        <p:xfrm>
          <a:off x="820800" y="1983827"/>
          <a:ext cx="6917094"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8418"/>
            <a:ext cx="276141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a:t>
            </a:r>
          </a:p>
          <a:p>
            <a:r>
              <a:rPr lang="sv-SE" sz="1050" dirty="0"/>
              <a:t>på ditt äldreboende?</a:t>
            </a:r>
          </a:p>
        </p:txBody>
      </p:sp>
      <p:sp>
        <p:nvSpPr>
          <p:cNvPr id="9" name="textruta 1"/>
          <p:cNvSpPr txBox="1"/>
          <p:nvPr/>
        </p:nvSpPr>
        <p:spPr>
          <a:xfrm>
            <a:off x="965200" y="3829779"/>
            <a:ext cx="272690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809244" y="1779590"/>
            <a:ext cx="7361237"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2018.               </a:t>
            </a:r>
            <a:br>
              <a:rPr lang="sv-SE" sz="1900" b="0" dirty="0"/>
            </a:br>
            <a:r>
              <a:rPr lang="sv-SE" sz="1900" b="0" dirty="0"/>
              <a:t>Du hittar enkäten på Socialstyrelsens hemsida </a:t>
            </a:r>
            <a:r>
              <a:rPr lang="sv-SE" sz="1900" b="0" dirty="0" err="1"/>
              <a:t>www.socialstyrelsen.se/aldreundersokning</a:t>
            </a:r>
            <a:endParaRPr lang="sv-SE" sz="1900" b="0" i="1" dirty="0"/>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2016, 2017 och 2018 sker för områdena boende- och måltidsmiljö, inflytande och bemötande samt trygghet och tillgänglighet.</a:t>
            </a: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sociala aktiviteter</a:t>
            </a:r>
          </a:p>
        </p:txBody>
      </p:sp>
      <p:graphicFrame>
        <p:nvGraphicFramePr>
          <p:cNvPr id="6" name="Diagram 20"/>
          <p:cNvGraphicFramePr>
            <a:graphicFrameLocks noGrp="1"/>
          </p:cNvGraphicFramePr>
          <p:nvPr>
            <p:ph sz="quarter" idx="13"/>
            <p:extLst>
              <p:ext uri="{D42A27DB-BD31-4B8C-83A1-F6EECF244321}">
                <p14:modId xmlns:p14="http://schemas.microsoft.com/office/powerpoint/2010/main" val="2500533495"/>
              </p:ext>
            </p:extLst>
          </p:nvPr>
        </p:nvGraphicFramePr>
        <p:xfrm>
          <a:off x="819509" y="1986776"/>
          <a:ext cx="6918385" cy="3741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538" y="2383874"/>
            <a:ext cx="27524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8" y="4229259"/>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tillgänglighet</a:t>
            </a:r>
          </a:p>
        </p:txBody>
      </p:sp>
      <p:graphicFrame>
        <p:nvGraphicFramePr>
          <p:cNvPr id="6" name="Diagram 21"/>
          <p:cNvGraphicFramePr>
            <a:graphicFrameLocks noGrp="1"/>
          </p:cNvGraphicFramePr>
          <p:nvPr>
            <p:ph sz="quarter" idx="13"/>
            <p:extLst>
              <p:ext uri="{D42A27DB-BD31-4B8C-83A1-F6EECF244321}">
                <p14:modId xmlns:p14="http://schemas.microsoft.com/office/powerpoint/2010/main" val="2750700567"/>
              </p:ext>
            </p:extLst>
          </p:nvPr>
        </p:nvGraphicFramePr>
        <p:xfrm>
          <a:off x="809227" y="1978150"/>
          <a:ext cx="6928667" cy="37497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382776"/>
            <a:ext cx="274415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7342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4080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 i sin helhet</a:t>
            </a:r>
          </a:p>
        </p:txBody>
      </p:sp>
      <p:graphicFrame>
        <p:nvGraphicFramePr>
          <p:cNvPr id="6" name="Diagram 22"/>
          <p:cNvGraphicFramePr>
            <a:graphicFrameLocks noGrp="1"/>
          </p:cNvGraphicFramePr>
          <p:nvPr>
            <p:ph sz="quarter" idx="13"/>
            <p:extLst>
              <p:ext uri="{D42A27DB-BD31-4B8C-83A1-F6EECF244321}">
                <p14:modId xmlns:p14="http://schemas.microsoft.com/office/powerpoint/2010/main" val="2882451051"/>
              </p:ext>
            </p:extLst>
          </p:nvPr>
        </p:nvGraphicFramePr>
        <p:xfrm>
          <a:off x="819509" y="1983828"/>
          <a:ext cx="6918385" cy="37786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7587" y="2449387"/>
            <a:ext cx="269001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65200" y="3821448"/>
            <a:ext cx="277003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2016, 2017 och 2018</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Boende- och måltidsmiljö</a:t>
            </a:r>
            <a:r>
              <a:rPr lang="sv-SE" sz="2800" dirty="0"/>
              <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7" name="Diagram 24"/>
          <p:cNvGraphicFramePr>
            <a:graphicFrameLocks/>
          </p:cNvGraphicFramePr>
          <p:nvPr>
            <p:extLst>
              <p:ext uri="{D42A27DB-BD31-4B8C-83A1-F6EECF244321}">
                <p14:modId xmlns:p14="http://schemas.microsoft.com/office/powerpoint/2010/main" val="3657320528"/>
              </p:ext>
            </p:extLst>
          </p:nvPr>
        </p:nvGraphicFramePr>
        <p:xfrm>
          <a:off x="801688" y="2236693"/>
          <a:ext cx="7367528" cy="35602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69985" y="2447684"/>
            <a:ext cx="2894649" cy="246221"/>
          </a:xfrm>
          <a:prstGeom prst="rect">
            <a:avLst/>
          </a:prstGeom>
          <a:noFill/>
        </p:spPr>
        <p:txBody>
          <a:bodyPr wrap="square" rtlCol="0">
            <a:spAutoFit/>
          </a:bodyPr>
          <a:lstStyle/>
          <a:p>
            <a:r>
              <a:rPr lang="sv-SE" sz="1000" dirty="0"/>
              <a:t>Trivs du med ditt rum eller lägenhet?</a:t>
            </a:r>
          </a:p>
        </p:txBody>
      </p:sp>
      <p:sp>
        <p:nvSpPr>
          <p:cNvPr id="5" name="textruta 4"/>
          <p:cNvSpPr txBox="1"/>
          <p:nvPr/>
        </p:nvSpPr>
        <p:spPr>
          <a:xfrm>
            <a:off x="969985" y="2919118"/>
            <a:ext cx="2894649" cy="400110"/>
          </a:xfrm>
          <a:prstGeom prst="rect">
            <a:avLst/>
          </a:prstGeom>
          <a:noFill/>
        </p:spPr>
        <p:txBody>
          <a:bodyPr wrap="square" rtlCol="0">
            <a:spAutoFit/>
          </a:bodyPr>
          <a:lstStyle/>
          <a:p>
            <a:r>
              <a:rPr lang="sv-SE" sz="1000" dirty="0"/>
              <a:t>Är det trivsamt i de gemensamma </a:t>
            </a:r>
          </a:p>
          <a:p>
            <a:r>
              <a:rPr lang="sv-SE" sz="1000" dirty="0"/>
              <a:t>utrymmena?</a:t>
            </a:r>
          </a:p>
        </p:txBody>
      </p:sp>
      <p:sp>
        <p:nvSpPr>
          <p:cNvPr id="6" name="textruta 5"/>
          <p:cNvSpPr txBox="1"/>
          <p:nvPr/>
        </p:nvSpPr>
        <p:spPr>
          <a:xfrm>
            <a:off x="969987" y="4828921"/>
            <a:ext cx="2894648" cy="400110"/>
          </a:xfrm>
          <a:prstGeom prst="rect">
            <a:avLst/>
          </a:prstGeom>
          <a:noFill/>
        </p:spPr>
        <p:txBody>
          <a:bodyPr wrap="square" rtlCol="0">
            <a:spAutoFit/>
          </a:bodyPr>
          <a:lstStyle/>
          <a:p>
            <a:r>
              <a:rPr lang="sv-SE" sz="1000" dirty="0"/>
              <a:t>Är möjligheterna att komma utomhus </a:t>
            </a:r>
          </a:p>
          <a:p>
            <a:r>
              <a:rPr lang="sv-SE" sz="1000" dirty="0"/>
              <a:t>bra eller dåliga?</a:t>
            </a:r>
          </a:p>
        </p:txBody>
      </p:sp>
      <p:sp>
        <p:nvSpPr>
          <p:cNvPr id="8" name="textruta 7"/>
          <p:cNvSpPr txBox="1"/>
          <p:nvPr/>
        </p:nvSpPr>
        <p:spPr>
          <a:xfrm>
            <a:off x="969986" y="4352191"/>
            <a:ext cx="2989539" cy="400110"/>
          </a:xfrm>
          <a:prstGeom prst="rect">
            <a:avLst/>
          </a:prstGeom>
          <a:noFill/>
        </p:spPr>
        <p:txBody>
          <a:bodyPr wrap="square" rtlCol="0">
            <a:spAutoFit/>
          </a:bodyPr>
          <a:lstStyle/>
          <a:p>
            <a:r>
              <a:rPr lang="sv-SE" sz="1000" dirty="0"/>
              <a:t>Hur nöjd eller missnöjd är du med de</a:t>
            </a:r>
            <a:br>
              <a:rPr lang="sv-SE" sz="1000" dirty="0"/>
            </a:br>
            <a:r>
              <a:rPr lang="sv-SE" sz="1000" dirty="0"/>
              <a:t>aktiviteter som erbjuds på ditt äldreboende?</a:t>
            </a:r>
          </a:p>
        </p:txBody>
      </p:sp>
      <p:sp>
        <p:nvSpPr>
          <p:cNvPr id="10" name="textruta 9"/>
          <p:cNvSpPr txBox="1"/>
          <p:nvPr/>
        </p:nvSpPr>
        <p:spPr>
          <a:xfrm>
            <a:off x="969987" y="3394123"/>
            <a:ext cx="2886022" cy="246221"/>
          </a:xfrm>
          <a:prstGeom prst="rect">
            <a:avLst/>
          </a:prstGeom>
          <a:noFill/>
        </p:spPr>
        <p:txBody>
          <a:bodyPr wrap="square" rtlCol="0">
            <a:spAutoFit/>
          </a:bodyPr>
          <a:lstStyle/>
          <a:p>
            <a:r>
              <a:rPr lang="sv-SE" sz="1000" dirty="0"/>
              <a:t>Hur brukar maten smaka?</a:t>
            </a:r>
          </a:p>
        </p:txBody>
      </p:sp>
      <p:sp>
        <p:nvSpPr>
          <p:cNvPr id="11" name="textruta 10"/>
          <p:cNvSpPr txBox="1"/>
          <p:nvPr/>
        </p:nvSpPr>
        <p:spPr>
          <a:xfrm>
            <a:off x="969987" y="3862818"/>
            <a:ext cx="2886021" cy="400110"/>
          </a:xfrm>
          <a:prstGeom prst="rect">
            <a:avLst/>
          </a:prstGeom>
          <a:noFill/>
        </p:spPr>
        <p:txBody>
          <a:bodyPr wrap="square" rtlCol="0">
            <a:spAutoFit/>
          </a:bodyPr>
          <a:lstStyle/>
          <a:p>
            <a:r>
              <a:rPr lang="sv-SE" sz="1000" dirty="0"/>
              <a:t>Upplever du att måltiderna på ditt </a:t>
            </a:r>
          </a:p>
          <a:p>
            <a:r>
              <a:rPr lang="sv-SE" sz="1000" dirty="0"/>
              <a:t>äldreboende är en trevlig stund på dagen?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24</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0530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Inflytande och bemötande</a:t>
            </a:r>
            <a:r>
              <a:rPr lang="sv-SE" dirty="0">
                <a:solidFill>
                  <a:srgbClr val="FF0000"/>
                </a:solidFill>
              </a:rPr>
              <a:t/>
            </a:r>
            <a:br>
              <a:rPr lang="sv-SE" dirty="0">
                <a:solidFill>
                  <a:srgbClr val="FF0000"/>
                </a:solidFill>
              </a:rPr>
            </a:br>
            <a:endParaRPr lang="sv-SE" spc="-50" dirty="0">
              <a:solidFill>
                <a:srgbClr val="FF0000"/>
              </a:solidFill>
            </a:endParaRPr>
          </a:p>
        </p:txBody>
      </p:sp>
      <p:sp>
        <p:nvSpPr>
          <p:cNvPr id="9" name="Platshållare för innehåll 3"/>
          <p:cNvSpPr txBox="1">
            <a:spLocks/>
          </p:cNvSpPr>
          <p:nvPr/>
        </p:nvSpPr>
        <p:spPr>
          <a:xfrm>
            <a:off x="801687" y="1740653"/>
            <a:ext cx="6212571"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8" name="Diagram 25"/>
          <p:cNvGraphicFramePr>
            <a:graphicFrameLocks/>
          </p:cNvGraphicFramePr>
          <p:nvPr>
            <p:extLst>
              <p:ext uri="{D42A27DB-BD31-4B8C-83A1-F6EECF244321}">
                <p14:modId xmlns:p14="http://schemas.microsoft.com/office/powerpoint/2010/main" val="732154734"/>
              </p:ext>
            </p:extLst>
          </p:nvPr>
        </p:nvGraphicFramePr>
        <p:xfrm>
          <a:off x="801687" y="2236693"/>
          <a:ext cx="7370039" cy="3563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p:cNvSpPr txBox="1"/>
          <p:nvPr/>
        </p:nvSpPr>
        <p:spPr>
          <a:xfrm>
            <a:off x="967571" y="4711864"/>
            <a:ext cx="3017833" cy="553998"/>
          </a:xfrm>
          <a:prstGeom prst="rect">
            <a:avLst/>
          </a:prstGeom>
          <a:noFill/>
        </p:spPr>
        <p:txBody>
          <a:bodyPr wrap="square" rtlCol="0">
            <a:spAutoFit/>
          </a:bodyPr>
          <a:lstStyle/>
          <a:p>
            <a:r>
              <a:rPr lang="sv-SE" sz="1000" dirty="0"/>
              <a:t>Brukar personalen ta hänsyn till dina</a:t>
            </a:r>
            <a:br>
              <a:rPr lang="sv-SE" sz="1000" dirty="0"/>
            </a:br>
            <a:r>
              <a:rPr lang="sv-SE" sz="1000" dirty="0"/>
              <a:t>åsikter och önskemål om hur hjälpen</a:t>
            </a:r>
            <a:br>
              <a:rPr lang="sv-SE" sz="1000" dirty="0"/>
            </a:br>
            <a:r>
              <a:rPr lang="sv-SE" sz="1000" dirty="0"/>
              <a:t>ska utföras?</a:t>
            </a:r>
          </a:p>
        </p:txBody>
      </p:sp>
      <p:sp>
        <p:nvSpPr>
          <p:cNvPr id="5" name="textruta 4"/>
          <p:cNvSpPr txBox="1"/>
          <p:nvPr/>
        </p:nvSpPr>
        <p:spPr>
          <a:xfrm>
            <a:off x="967571" y="3583412"/>
            <a:ext cx="3069591" cy="400110"/>
          </a:xfrm>
          <a:prstGeom prst="rect">
            <a:avLst/>
          </a:prstGeom>
          <a:noFill/>
        </p:spPr>
        <p:txBody>
          <a:bodyPr wrap="square" rtlCol="0">
            <a:spAutoFit/>
          </a:bodyPr>
          <a:lstStyle/>
          <a:p>
            <a:r>
              <a:rPr lang="sv-SE" sz="1000" dirty="0"/>
              <a:t>Brukar du kunna påverka vid vilka tider</a:t>
            </a:r>
            <a:br>
              <a:rPr lang="sv-SE" sz="1000" dirty="0"/>
            </a:br>
            <a:r>
              <a:rPr lang="sv-SE" sz="1000" dirty="0"/>
              <a:t>du får hjälp?</a:t>
            </a:r>
          </a:p>
        </p:txBody>
      </p:sp>
      <p:sp>
        <p:nvSpPr>
          <p:cNvPr id="10" name="textruta 9"/>
          <p:cNvSpPr txBox="1"/>
          <p:nvPr/>
        </p:nvSpPr>
        <p:spPr>
          <a:xfrm>
            <a:off x="967571" y="3025020"/>
            <a:ext cx="3009206" cy="400110"/>
          </a:xfrm>
          <a:prstGeom prst="rect">
            <a:avLst/>
          </a:prstGeom>
          <a:noFill/>
        </p:spPr>
        <p:txBody>
          <a:bodyPr wrap="square" rtlCol="0">
            <a:spAutoFit/>
          </a:bodyPr>
          <a:lstStyle/>
          <a:p>
            <a:r>
              <a:rPr lang="sv-SE" sz="1000" dirty="0"/>
              <a:t>Brukar personalen meddela dig i förväg</a:t>
            </a:r>
            <a:br>
              <a:rPr lang="sv-SE" sz="1000" dirty="0"/>
            </a:br>
            <a:r>
              <a:rPr lang="sv-SE" sz="1000" dirty="0"/>
              <a:t>om tillfälliga förändringar?</a:t>
            </a:r>
          </a:p>
        </p:txBody>
      </p:sp>
      <p:sp>
        <p:nvSpPr>
          <p:cNvPr id="11" name="textruta 10"/>
          <p:cNvSpPr txBox="1"/>
          <p:nvPr/>
        </p:nvSpPr>
        <p:spPr>
          <a:xfrm>
            <a:off x="967571" y="2452682"/>
            <a:ext cx="3026459" cy="400110"/>
          </a:xfrm>
          <a:prstGeom prst="rect">
            <a:avLst/>
          </a:prstGeom>
          <a:noFill/>
        </p:spPr>
        <p:txBody>
          <a:bodyPr wrap="square" rtlCol="0">
            <a:spAutoFit/>
          </a:bodyPr>
          <a:lstStyle/>
          <a:p>
            <a:r>
              <a:rPr lang="sv-SE" sz="1000" dirty="0"/>
              <a:t>Brukar personalen ha tillräckligt med tid</a:t>
            </a:r>
            <a:br>
              <a:rPr lang="sv-SE" sz="1000" dirty="0"/>
            </a:br>
            <a:r>
              <a:rPr lang="sv-SE" sz="1000" dirty="0"/>
              <a:t>för att kunna utföra sitt arbete hos dig?</a:t>
            </a:r>
          </a:p>
        </p:txBody>
      </p:sp>
      <p:sp>
        <p:nvSpPr>
          <p:cNvPr id="12" name="textruta 11"/>
          <p:cNvSpPr txBox="1"/>
          <p:nvPr/>
        </p:nvSpPr>
        <p:spPr>
          <a:xfrm>
            <a:off x="967571" y="4155711"/>
            <a:ext cx="3035086" cy="400110"/>
          </a:xfrm>
          <a:prstGeom prst="rect">
            <a:avLst/>
          </a:prstGeom>
          <a:noFill/>
        </p:spPr>
        <p:txBody>
          <a:bodyPr wrap="square" rtlCol="0">
            <a:spAutoFit/>
          </a:bodyPr>
          <a:lstStyle/>
          <a:p>
            <a:r>
              <a:rPr lang="sv-SE" sz="1000" dirty="0"/>
              <a:t>Brukar personalen bemöta dig</a:t>
            </a:r>
            <a:br>
              <a:rPr lang="sv-SE" sz="1000" dirty="0"/>
            </a:br>
            <a:r>
              <a:rPr lang="sv-SE" sz="1000" dirty="0"/>
              <a:t>på ett bra sätt?</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25</a:t>
            </a:fld>
            <a:r>
              <a:rPr lang="sv-SE" dirty="0"/>
              <a:t> </a:t>
            </a:r>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2018 </a:t>
            </a:r>
          </a:p>
        </p:txBody>
      </p:sp>
    </p:spTree>
    <p:extLst>
      <p:ext uri="{BB962C8B-B14F-4D97-AF65-F5344CB8AC3E}">
        <p14:creationId xmlns:p14="http://schemas.microsoft.com/office/powerpoint/2010/main" val="366382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Diagram 26"/>
          <p:cNvGraphicFramePr>
            <a:graphicFrameLocks/>
          </p:cNvGraphicFramePr>
          <p:nvPr>
            <p:extLst>
              <p:ext uri="{D42A27DB-BD31-4B8C-83A1-F6EECF244321}">
                <p14:modId xmlns:p14="http://schemas.microsoft.com/office/powerpoint/2010/main" val="840723441"/>
              </p:ext>
            </p:extLst>
          </p:nvPr>
        </p:nvGraphicFramePr>
        <p:xfrm>
          <a:off x="801686" y="2236693"/>
          <a:ext cx="7367529" cy="36292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0429" y="3967197"/>
            <a:ext cx="2902832" cy="553998"/>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personalen på ditt äldreboende,</a:t>
            </a:r>
            <a:br>
              <a:rPr lang="sv-SE" sz="1000" dirty="0"/>
            </a:br>
            <a:r>
              <a:rPr lang="sv-SE" sz="1000" dirty="0"/>
              <a:t>vid behov?</a:t>
            </a:r>
          </a:p>
        </p:txBody>
      </p:sp>
      <p:sp>
        <p:nvSpPr>
          <p:cNvPr id="5" name="textruta 4"/>
          <p:cNvSpPr txBox="1"/>
          <p:nvPr/>
        </p:nvSpPr>
        <p:spPr>
          <a:xfrm>
            <a:off x="970429" y="3221631"/>
            <a:ext cx="2885578" cy="400110"/>
          </a:xfrm>
          <a:prstGeom prst="rect">
            <a:avLst/>
          </a:prstGeom>
          <a:noFill/>
        </p:spPr>
        <p:txBody>
          <a:bodyPr wrap="square" rtlCol="0">
            <a:spAutoFit/>
          </a:bodyPr>
          <a:lstStyle/>
          <a:p>
            <a:r>
              <a:rPr lang="sv-SE" sz="1000" dirty="0"/>
              <a:t>Känner du förtroende för personalen</a:t>
            </a:r>
            <a:br>
              <a:rPr lang="sv-SE" sz="1000" dirty="0"/>
            </a:br>
            <a:r>
              <a:rPr lang="sv-SE" sz="1000" dirty="0"/>
              <a:t>på ditt äldreboende?</a:t>
            </a:r>
          </a:p>
        </p:txBody>
      </p:sp>
      <p:sp>
        <p:nvSpPr>
          <p:cNvPr id="6" name="textruta 5"/>
          <p:cNvSpPr txBox="1"/>
          <p:nvPr/>
        </p:nvSpPr>
        <p:spPr>
          <a:xfrm>
            <a:off x="970430" y="2479962"/>
            <a:ext cx="2868326" cy="400110"/>
          </a:xfrm>
          <a:prstGeom prst="rect">
            <a:avLst/>
          </a:prstGeom>
          <a:noFill/>
        </p:spPr>
        <p:txBody>
          <a:bodyPr wrap="square" rtlCol="0">
            <a:spAutoFit/>
          </a:bodyPr>
          <a:lstStyle/>
          <a:p>
            <a:r>
              <a:rPr lang="sv-SE" sz="1000" dirty="0"/>
              <a:t>Hur tryggt eller otryggt känns det </a:t>
            </a:r>
            <a:br>
              <a:rPr lang="sv-SE" sz="1000" dirty="0"/>
            </a:br>
            <a:r>
              <a:rPr lang="sv-SE" sz="1000" dirty="0"/>
              <a:t>att bo på ditt äldreboende?</a:t>
            </a:r>
          </a:p>
        </p:txBody>
      </p:sp>
      <p:sp>
        <p:nvSpPr>
          <p:cNvPr id="7" name="textruta 6"/>
          <p:cNvSpPr txBox="1"/>
          <p:nvPr/>
        </p:nvSpPr>
        <p:spPr>
          <a:xfrm>
            <a:off x="970429" y="4708489"/>
            <a:ext cx="2885580" cy="400110"/>
          </a:xfrm>
          <a:prstGeom prst="rect">
            <a:avLst/>
          </a:prstGeom>
          <a:noFill/>
        </p:spPr>
        <p:txBody>
          <a:bodyPr wrap="square" rtlCol="0">
            <a:spAutoFit/>
          </a:bodyPr>
          <a:lstStyle/>
          <a:p>
            <a:r>
              <a:rPr lang="sv-SE" sz="1000" dirty="0"/>
              <a:t>Hur nöjd eller missnöjd är du  </a:t>
            </a:r>
            <a:br>
              <a:rPr lang="sv-SE" sz="1000" dirty="0"/>
            </a:br>
            <a:r>
              <a:rPr lang="sv-SE" sz="1000" dirty="0"/>
              <a:t>sammantaget med ditt äldreboende?</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26</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60151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426440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28</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4634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a:t>På </a:t>
            </a:r>
            <a:r>
              <a:rPr lang="sv-SE" sz="1800" b="0" dirty="0"/>
              <a:t>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4691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I Skövde svarade 145 personer, vilket är 46,5% av de tillfrågade.</a:t>
            </a:r>
            <a:endParaRPr lang="sv-SE" sz="1900" b="0" dirty="0"/>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Diagram 5_1"/>
          <p:cNvGraphicFramePr>
            <a:graphicFrameLocks/>
          </p:cNvGraphicFramePr>
          <p:nvPr>
            <p:extLst>
              <p:ext uri="{D42A27DB-BD31-4B8C-83A1-F6EECF244321}">
                <p14:modId xmlns:p14="http://schemas.microsoft.com/office/powerpoint/2010/main" val="2900172278"/>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5_2"/>
          <p:cNvGraphicFramePr>
            <a:graphicFrameLocks/>
          </p:cNvGraphicFramePr>
          <p:nvPr>
            <p:extLst>
              <p:ext uri="{D42A27DB-BD31-4B8C-83A1-F6EECF244321}">
                <p14:modId xmlns:p14="http://schemas.microsoft.com/office/powerpoint/2010/main" val="2395520378"/>
              </p:ext>
            </p:extLst>
          </p:nvPr>
        </p:nvGraphicFramePr>
        <p:xfrm>
          <a:off x="3925474" y="2162048"/>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Diagram 6_1"/>
          <p:cNvGraphicFramePr>
            <a:graphicFrameLocks/>
          </p:cNvGraphicFramePr>
          <p:nvPr>
            <p:extLst>
              <p:ext uri="{D42A27DB-BD31-4B8C-83A1-F6EECF244321}">
                <p14:modId xmlns:p14="http://schemas.microsoft.com/office/powerpoint/2010/main" val="498226533"/>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6_2"/>
          <p:cNvGraphicFramePr>
            <a:graphicFrameLocks/>
          </p:cNvGraphicFramePr>
          <p:nvPr>
            <p:extLst>
              <p:ext uri="{D42A27DB-BD31-4B8C-83A1-F6EECF244321}">
                <p14:modId xmlns:p14="http://schemas.microsoft.com/office/powerpoint/2010/main" val="3301816572"/>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13" name="textruta 12"/>
          <p:cNvSpPr txBox="1"/>
          <p:nvPr/>
        </p:nvSpPr>
        <p:spPr>
          <a:xfrm>
            <a:off x="2784170" y="2088107"/>
            <a:ext cx="3725839" cy="384721"/>
          </a:xfrm>
          <a:prstGeom prst="rect">
            <a:avLst/>
          </a:prstGeom>
          <a:noFill/>
        </p:spPr>
        <p:txBody>
          <a:bodyPr wrap="square" rtlCol="0">
            <a:spAutoFit/>
          </a:bodyPr>
          <a:lstStyle/>
          <a:p>
            <a:r>
              <a:rPr lang="sv-SE" sz="1900" dirty="0">
                <a:solidFill>
                  <a:schemeClr val="accent4"/>
                </a:solidFill>
              </a:rPr>
              <a:t>Hur är din rörlighet inomhus?</a:t>
            </a:r>
          </a:p>
        </p:txBody>
      </p:sp>
      <p:graphicFrame>
        <p:nvGraphicFramePr>
          <p:cNvPr id="6" name="Diagram 7"/>
          <p:cNvGraphicFramePr>
            <a:graphicFrameLocks/>
          </p:cNvGraphicFramePr>
          <p:nvPr>
            <p:extLst>
              <p:ext uri="{D42A27DB-BD31-4B8C-83A1-F6EECF244321}">
                <p14:modId xmlns:p14="http://schemas.microsoft.com/office/powerpoint/2010/main" val="490604826"/>
              </p:ext>
            </p:extLst>
          </p:nvPr>
        </p:nvGraphicFramePr>
        <p:xfrm>
          <a:off x="2361088" y="2280467"/>
          <a:ext cx="5347651" cy="3629787"/>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4011</TotalTime>
  <Words>1233</Words>
  <Application>Microsoft Office PowerPoint</Application>
  <PresentationFormat>Bildspel på skärmen (4:3)</PresentationFormat>
  <Paragraphs>192</Paragraphs>
  <Slides>30</Slides>
  <Notes>1</Notes>
  <HiddenSlides>0</HiddenSlides>
  <MMClips>0</MMClips>
  <ScaleCrop>false</ScaleCrop>
  <HeadingPairs>
    <vt:vector size="4" baseType="variant">
      <vt:variant>
        <vt:lpstr>Tema</vt:lpstr>
      </vt:variant>
      <vt:variant>
        <vt:i4>3</vt:i4>
      </vt:variant>
      <vt:variant>
        <vt:lpstr>Bildrubriker</vt:lpstr>
      </vt:variant>
      <vt:variant>
        <vt:i4>30</vt:i4>
      </vt:variant>
    </vt:vector>
  </HeadingPairs>
  <TitlesOfParts>
    <vt:vector size="33" baseType="lpstr">
      <vt:lpstr>SoS-PPT-svensk</vt:lpstr>
      <vt:lpstr>Anpassad formgivning</vt:lpstr>
      <vt:lpstr>1_Anpassad formgivning</vt:lpstr>
      <vt:lpstr>Så tycker de äldre om äldreomsorgen 2018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2018</vt:lpstr>
      <vt:lpstr>PowerPoint-presentation</vt:lpstr>
      <vt:lpstr>De fem frågor där andelen positiva svar är högst</vt:lpstr>
      <vt:lpstr>De fem frågor där andelen positiva svar är lägst</vt:lpstr>
      <vt:lpstr>Sammantagen nöjdhet i kommunen</vt:lpstr>
      <vt:lpstr>Hur nöjd eller missnöjd är du  sammantaget med ditt äldreboende?  </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Några jämförelser av resultaten för kommunen åren 2016, 2017 och 2018</vt:lpstr>
      <vt:lpstr>Boende- och måltidsmiljö </vt:lpstr>
      <vt:lpstr>Inflytande och bemötande </vt:lpstr>
      <vt:lpstr>Trygghet och tillgänglighet </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337</cp:revision>
  <cp:lastPrinted>2014-08-07T08:24:06Z</cp:lastPrinted>
  <dcterms:created xsi:type="dcterms:W3CDTF">2014-06-27T06:29:47Z</dcterms:created>
  <dcterms:modified xsi:type="dcterms:W3CDTF">2018-08-29T12:53:13Z</dcterms:modified>
</cp:coreProperties>
</file>